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0"/>
  </p:notesMasterIdLst>
  <p:sldIdLst>
    <p:sldId id="256" r:id="rId2"/>
    <p:sldId id="258" r:id="rId3"/>
    <p:sldId id="306" r:id="rId4"/>
    <p:sldId id="260" r:id="rId5"/>
    <p:sldId id="304" r:id="rId6"/>
    <p:sldId id="339" r:id="rId7"/>
    <p:sldId id="305" r:id="rId8"/>
    <p:sldId id="308" r:id="rId9"/>
    <p:sldId id="309" r:id="rId10"/>
    <p:sldId id="311" r:id="rId11"/>
    <p:sldId id="312" r:id="rId12"/>
    <p:sldId id="313" r:id="rId13"/>
    <p:sldId id="314" r:id="rId14"/>
    <p:sldId id="315" r:id="rId15"/>
    <p:sldId id="316" r:id="rId16"/>
    <p:sldId id="317" r:id="rId17"/>
    <p:sldId id="341" r:id="rId18"/>
    <p:sldId id="342" r:id="rId19"/>
    <p:sldId id="343" r:id="rId20"/>
    <p:sldId id="344" r:id="rId21"/>
    <p:sldId id="345" r:id="rId22"/>
    <p:sldId id="318" r:id="rId23"/>
    <p:sldId id="319" r:id="rId24"/>
    <p:sldId id="320" r:id="rId25"/>
    <p:sldId id="321" r:id="rId26"/>
    <p:sldId id="322" r:id="rId27"/>
    <p:sldId id="346" r:id="rId28"/>
    <p:sldId id="347" r:id="rId29"/>
    <p:sldId id="351" r:id="rId30"/>
    <p:sldId id="350" r:id="rId31"/>
    <p:sldId id="328" r:id="rId32"/>
    <p:sldId id="348" r:id="rId33"/>
    <p:sldId id="349" r:id="rId34"/>
    <p:sldId id="331" r:id="rId35"/>
    <p:sldId id="333" r:id="rId36"/>
    <p:sldId id="332" r:id="rId37"/>
    <p:sldId id="352" r:id="rId38"/>
    <p:sldId id="353" r:id="rId39"/>
    <p:sldId id="354" r:id="rId40"/>
    <p:sldId id="355" r:id="rId41"/>
    <p:sldId id="356" r:id="rId42"/>
    <p:sldId id="358" r:id="rId43"/>
    <p:sldId id="335" r:id="rId44"/>
    <p:sldId id="357" r:id="rId45"/>
    <p:sldId id="336" r:id="rId46"/>
    <p:sldId id="337" r:id="rId47"/>
    <p:sldId id="338" r:id="rId48"/>
    <p:sldId id="266" r:id="rId49"/>
  </p:sldIdLst>
  <p:sldSz cx="9144000" cy="5143500" type="screen16x9"/>
  <p:notesSz cx="6858000" cy="9144000"/>
  <p:embeddedFontLst>
    <p:embeddedFont>
      <p:font typeface="Bebas Neue" panose="020B0606020202050201" pitchFamily="34" charset="0"/>
      <p:regular r:id="rId51"/>
    </p:embeddedFont>
    <p:embeddedFont>
      <p:font typeface="Mulish" pitchFamily="2" charset="0"/>
      <p:regular r:id="rId52"/>
      <p:bold r:id="rId53"/>
      <p:italic r:id="rId54"/>
      <p:boldItalic r:id="rId55"/>
    </p:embeddedFont>
    <p:embeddedFont>
      <p:font typeface="Mulish Bold" pitchFamily="2" charset="0"/>
      <p:bold r:id="rId56"/>
    </p:embeddedFont>
    <p:embeddedFont>
      <p:font typeface="Quicksand" pitchFamily="2" charset="0"/>
      <p:regular r:id="rId57"/>
      <p:bold r:id="rId58"/>
    </p:embeddedFont>
    <p:embeddedFont>
      <p:font typeface="Quicksand bold" pitchFamily="2" charset="0"/>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8F81"/>
    <a:srgbClr val="5C5C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953B33-C558-4D62-B3A2-A88DDC1D90AF}">
  <a:tblStyle styleId="{10953B33-C558-4D62-B3A2-A88DDC1D90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33" d="100"/>
          <a:sy n="133" d="100"/>
        </p:scale>
        <p:origin x="111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838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018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75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987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208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7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309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3D19C546-3710-02EA-0F07-5BC77CC2C74B}"/>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6D54D987-976F-638F-C735-B0A9D3D0EA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26C6CDC8-CD98-37FC-997B-67C55EC172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6673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035D56C6-5167-8667-2C89-76F94691A151}"/>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4DF1765D-6FD0-305D-03DE-191BD9E6E0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5FA80649-1F7E-2FD4-B93B-1F72543765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3306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ADE8C61E-1EE8-FDA6-68C5-CA6D23894BD2}"/>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781CA6B8-4353-B6A6-CB47-B4B0B78FED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2438B535-79FE-CD22-A809-6BD25E18A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026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A52A725D-100F-753A-83DF-91D5BA7E3F52}"/>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DB55E1FF-F29B-B7D7-9F44-D0445F18F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07AC590E-B41D-C9D5-DAD8-6478699E79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622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9A2DBC00-4653-87CA-E3A7-D623FBDFED36}"/>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83C83A44-FEE2-CF20-F1D2-5AA09467A0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8FF79EA4-914B-1793-7AD1-600DEC56AF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6390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948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397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655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18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403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20967C75-6E60-A1C4-6651-94F830C09438}"/>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C8364374-A7EC-1EAA-273D-FC0EAC2A27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8529B3CF-5BAD-94AB-4242-870FC404F9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05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0750B772-65DA-E925-DF17-BAD111DEBA41}"/>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1FC37088-A7C4-21B3-A695-AC6D21DF6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F10DD95D-0A69-9284-86A4-D06B488D7F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719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C5F92EF3-54CC-9D0B-F372-03123DCB997A}"/>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2703AAE7-ABEB-B94D-9AF4-3152A40362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EAC553AC-BEE6-2652-5DAF-944FDDC2F3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856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688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08E28930-A95B-6DEA-7A52-2944DE243863}"/>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191629D4-B014-E0DE-569E-20009C3013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9C9C8083-FD0F-7E29-4DF9-AD39394A69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932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122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28B2D3EE-20EF-C0DC-9734-1E56B29304DE}"/>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C25AD9A8-74C6-85E1-8CB1-B42E7DAA5D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7B08581A-0A9E-1297-100D-53F1206E34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349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13BA8A69-1131-D128-64AC-B6B1CAD0FF72}"/>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E7A8FAD2-CAA6-101D-F84E-3048AB5B0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BECA182D-B7BE-A8D0-0DCC-9F386294AB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921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820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138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423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9EE37984-41E3-A0DA-24CE-203AA271ACA8}"/>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D7173513-3798-B1B4-559E-7C3DE2C66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D9653B54-71EE-9D38-C84C-CE36A61255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016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40EEB1F2-1F31-5696-67B7-44CDECA9AECC}"/>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753E6D9F-A5A2-05DA-C5BD-691E74B0FA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A3693418-26D5-2AF3-37FD-2FF6D7D311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824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5F8273E5-DC96-D32C-0CB2-4D3EB152BFCF}"/>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BB310405-A63C-0B02-3F91-FAC00427A4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3BC2C36A-C757-B6C6-C5A0-73DADFF026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986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10C0D3B7-7FC3-0CE4-1A9E-ED570A8A58B5}"/>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4E665B75-8C58-5E36-E808-A7C03268A8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557F9B5F-E86E-E38B-7F51-72B78D0531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91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5BB53F84-5AE1-9767-BE68-DCDF1A39502F}"/>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AE91F8EE-6A55-1CBB-3C72-C18587D862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25533B39-8A7A-130E-1560-333C3D771A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607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19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9C42233A-B74A-4536-387B-8FC895A58067}"/>
            </a:ext>
          </a:extLst>
        </p:cNvPr>
        <p:cNvGrpSpPr/>
        <p:nvPr/>
      </p:nvGrpSpPr>
      <p:grpSpPr>
        <a:xfrm>
          <a:off x="0" y="0"/>
          <a:ext cx="0" cy="0"/>
          <a:chOff x="0" y="0"/>
          <a:chExt cx="0" cy="0"/>
        </a:xfrm>
      </p:grpSpPr>
      <p:sp>
        <p:nvSpPr>
          <p:cNvPr id="338" name="Google Shape;338;g133f6155f6d_0_30:notes">
            <a:extLst>
              <a:ext uri="{FF2B5EF4-FFF2-40B4-BE49-F238E27FC236}">
                <a16:creationId xmlns:a16="http://schemas.microsoft.com/office/drawing/2014/main" id="{628AE0E7-7656-7E5E-7021-97E11A626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a:extLst>
              <a:ext uri="{FF2B5EF4-FFF2-40B4-BE49-F238E27FC236}">
                <a16:creationId xmlns:a16="http://schemas.microsoft.com/office/drawing/2014/main" id="{39EA1150-49BB-A8E1-82A4-C192095435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30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565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659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443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67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808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58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286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896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09200" y="1424875"/>
            <a:ext cx="5925600" cy="2079300"/>
          </a:xfrm>
          <a:prstGeom prst="rect">
            <a:avLst/>
          </a:prstGeom>
          <a:noFill/>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72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609200" y="3573775"/>
            <a:ext cx="59427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3579950" y="1854500"/>
            <a:ext cx="3604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959250" y="1854500"/>
            <a:ext cx="1189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1959250" y="2939075"/>
            <a:ext cx="5225400" cy="446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cxnSp>
        <p:nvCxnSpPr>
          <p:cNvPr id="18" name="Google Shape;18;p3"/>
          <p:cNvCxnSpPr/>
          <p:nvPr/>
        </p:nvCxnSpPr>
        <p:spPr>
          <a:xfrm rot="10800000">
            <a:off x="8761325" y="2079300"/>
            <a:ext cx="0" cy="984900"/>
          </a:xfrm>
          <a:prstGeom prst="straightConnector1">
            <a:avLst/>
          </a:prstGeom>
          <a:noFill/>
          <a:ln w="19050" cap="flat" cmpd="sng">
            <a:solidFill>
              <a:schemeClr val="lt1"/>
            </a:solidFill>
            <a:prstDash val="solid"/>
            <a:round/>
            <a:headEnd type="oval" w="med" len="med"/>
            <a:tailEnd type="oval" w="med" len="med"/>
          </a:ln>
        </p:spPr>
      </p:cxnSp>
      <p:cxnSp>
        <p:nvCxnSpPr>
          <p:cNvPr id="19" name="Google Shape;19;p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0" name="Google Shape;20;p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5" name="Google Shape;25;p3"/>
          <p:cNvCxnSpPr/>
          <p:nvPr/>
        </p:nvCxnSpPr>
        <p:spPr>
          <a:xfrm rot="10800000">
            <a:off x="394350" y="2079300"/>
            <a:ext cx="0" cy="984900"/>
          </a:xfrm>
          <a:prstGeom prst="straightConnector1">
            <a:avLst/>
          </a:prstGeom>
          <a:noFill/>
          <a:ln w="19050" cap="flat" cmpd="sng">
            <a:solidFill>
              <a:schemeClr val="lt1"/>
            </a:solidFill>
            <a:prstDash val="solid"/>
            <a:round/>
            <a:headEnd type="oval" w="med" len="med"/>
            <a:tailEnd type="oval" w="med" len="med"/>
          </a:ln>
        </p:spPr>
      </p:cxnSp>
      <p:cxnSp>
        <p:nvCxnSpPr>
          <p:cNvPr id="10" name="Google Shape;54;p6">
            <a:extLst>
              <a:ext uri="{FF2B5EF4-FFF2-40B4-BE49-F238E27FC236}">
                <a16:creationId xmlns:a16="http://schemas.microsoft.com/office/drawing/2014/main" id="{304F6E90-914B-4A35-688D-D39619E2E54E}"/>
              </a:ext>
            </a:extLst>
          </p:cNvPr>
          <p:cNvCxnSpPr/>
          <p:nvPr userDrawn="1"/>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1" name="Google Shape;55;p6">
            <a:extLst>
              <a:ext uri="{FF2B5EF4-FFF2-40B4-BE49-F238E27FC236}">
                <a16:creationId xmlns:a16="http://schemas.microsoft.com/office/drawing/2014/main" id="{8E24CD28-EE3C-2404-104C-2BAA0F09BECD}"/>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2" name="Google Shape;56;p6">
            <a:extLst>
              <a:ext uri="{FF2B5EF4-FFF2-40B4-BE49-F238E27FC236}">
                <a16:creationId xmlns:a16="http://schemas.microsoft.com/office/drawing/2014/main" id="{212FE23A-0EAA-EBBF-98C4-A2FFAEC92198}"/>
              </a:ext>
            </a:extLst>
          </p:cNvPr>
          <p:cNvCxnSpPr/>
          <p:nvPr userDrawn="1"/>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txBox="1">
            <a:spLocks noGrp="1"/>
          </p:cNvSpPr>
          <p:nvPr>
            <p:ph type="title"/>
          </p:nvPr>
        </p:nvSpPr>
        <p:spPr>
          <a:xfrm>
            <a:off x="969825" y="2079259"/>
            <a:ext cx="7204500" cy="879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71" name="Google Shape;71;p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72" name="Google Shape;72;p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74" name="Google Shape;74;p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75" name="Google Shape;75;p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76" name="Google Shape;76;p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9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5"/>
        <p:cNvGrpSpPr/>
        <p:nvPr/>
      </p:nvGrpSpPr>
      <p:grpSpPr>
        <a:xfrm>
          <a:off x="0" y="0"/>
          <a:ext cx="0" cy="0"/>
          <a:chOff x="0" y="0"/>
          <a:chExt cx="0" cy="0"/>
        </a:xfrm>
      </p:grpSpPr>
      <p:sp>
        <p:nvSpPr>
          <p:cNvPr id="96" name="Google Shape;96;p1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13"/>
          <p:cNvSpPr txBox="1">
            <a:spLocks noGrp="1"/>
          </p:cNvSpPr>
          <p:nvPr>
            <p:ph type="subTitle" idx="1"/>
          </p:nvPr>
        </p:nvSpPr>
        <p:spPr>
          <a:xfrm>
            <a:off x="713225" y="20181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3"/>
          <p:cNvSpPr txBox="1">
            <a:spLocks noGrp="1"/>
          </p:cNvSpPr>
          <p:nvPr>
            <p:ph type="subTitle" idx="2"/>
          </p:nvPr>
        </p:nvSpPr>
        <p:spPr>
          <a:xfrm>
            <a:off x="713225" y="3870728"/>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3"/>
          <p:cNvSpPr txBox="1">
            <a:spLocks noGrp="1"/>
          </p:cNvSpPr>
          <p:nvPr>
            <p:ph type="subTitle" idx="3"/>
          </p:nvPr>
        </p:nvSpPr>
        <p:spPr>
          <a:xfrm>
            <a:off x="3359125"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3"/>
          <p:cNvSpPr txBox="1">
            <a:spLocks noGrp="1"/>
          </p:cNvSpPr>
          <p:nvPr>
            <p:ph type="subTitle" idx="4"/>
          </p:nvPr>
        </p:nvSpPr>
        <p:spPr>
          <a:xfrm>
            <a:off x="3359125"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3"/>
          <p:cNvSpPr txBox="1">
            <a:spLocks noGrp="1"/>
          </p:cNvSpPr>
          <p:nvPr>
            <p:ph type="title" idx="5" hasCustomPrompt="1"/>
          </p:nvPr>
        </p:nvSpPr>
        <p:spPr>
          <a:xfrm>
            <a:off x="713225" y="1141288"/>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6" hasCustomPrompt="1"/>
          </p:nvPr>
        </p:nvSpPr>
        <p:spPr>
          <a:xfrm>
            <a:off x="33591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7" hasCustomPrompt="1"/>
          </p:nvPr>
        </p:nvSpPr>
        <p:spPr>
          <a:xfrm>
            <a:off x="7132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8" hasCustomPrompt="1"/>
          </p:nvPr>
        </p:nvSpPr>
        <p:spPr>
          <a:xfrm>
            <a:off x="3359125"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subTitle" idx="9"/>
          </p:nvPr>
        </p:nvSpPr>
        <p:spPr>
          <a:xfrm>
            <a:off x="5997638"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13"/>
          </p:nvPr>
        </p:nvSpPr>
        <p:spPr>
          <a:xfrm>
            <a:off x="5997638"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title" idx="14" hasCustomPrompt="1"/>
          </p:nvPr>
        </p:nvSpPr>
        <p:spPr>
          <a:xfrm>
            <a:off x="5997638"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15" hasCustomPrompt="1"/>
          </p:nvPr>
        </p:nvSpPr>
        <p:spPr>
          <a:xfrm>
            <a:off x="5997638"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6"/>
          </p:nvPr>
        </p:nvSpPr>
        <p:spPr>
          <a:xfrm>
            <a:off x="7132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1" name="Google Shape;111;p13"/>
          <p:cNvSpPr txBox="1">
            <a:spLocks noGrp="1"/>
          </p:cNvSpPr>
          <p:nvPr>
            <p:ph type="subTitle" idx="17"/>
          </p:nvPr>
        </p:nvSpPr>
        <p:spPr>
          <a:xfrm>
            <a:off x="713225" y="3447136"/>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2" name="Google Shape;112;p13"/>
          <p:cNvSpPr txBox="1">
            <a:spLocks noGrp="1"/>
          </p:cNvSpPr>
          <p:nvPr>
            <p:ph type="subTitle" idx="18"/>
          </p:nvPr>
        </p:nvSpPr>
        <p:spPr>
          <a:xfrm>
            <a:off x="3359125"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3" name="Google Shape;113;p13"/>
          <p:cNvSpPr txBox="1">
            <a:spLocks noGrp="1"/>
          </p:cNvSpPr>
          <p:nvPr>
            <p:ph type="subTitle" idx="19"/>
          </p:nvPr>
        </p:nvSpPr>
        <p:spPr>
          <a:xfrm>
            <a:off x="33591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4" name="Google Shape;114;p13"/>
          <p:cNvSpPr txBox="1">
            <a:spLocks noGrp="1"/>
          </p:cNvSpPr>
          <p:nvPr>
            <p:ph type="subTitle" idx="20"/>
          </p:nvPr>
        </p:nvSpPr>
        <p:spPr>
          <a:xfrm>
            <a:off x="5997638"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5" name="Google Shape;115;p13"/>
          <p:cNvSpPr txBox="1">
            <a:spLocks noGrp="1"/>
          </p:cNvSpPr>
          <p:nvPr>
            <p:ph type="subTitle" idx="21"/>
          </p:nvPr>
        </p:nvSpPr>
        <p:spPr>
          <a:xfrm>
            <a:off x="5997638"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cxnSp>
        <p:nvCxnSpPr>
          <p:cNvPr id="116" name="Google Shape;116;p1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17" name="Google Shape;117;p1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1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19" name="Google Shape;119;p1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1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21" name="Google Shape;121;p13"/>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8"/>
        <p:cNvGrpSpPr/>
        <p:nvPr/>
      </p:nvGrpSpPr>
      <p:grpSpPr>
        <a:xfrm>
          <a:off x="0" y="0"/>
          <a:ext cx="0" cy="0"/>
          <a:chOff x="0" y="0"/>
          <a:chExt cx="0" cy="0"/>
        </a:xfrm>
      </p:grpSpPr>
      <p:sp>
        <p:nvSpPr>
          <p:cNvPr id="169" name="Google Shape;169;p1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71" name="Google Shape;171;p1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1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73" name="Google Shape;173;p1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74" name="Google Shape;174;p1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75" name="Google Shape;175;p1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76" name="Google Shape;1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8" name="Google Shape;178;p18"/>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9" name="Google Shape;179;p18"/>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0" name="Google Shape;180;p18"/>
          <p:cNvSpPr txBox="1">
            <a:spLocks noGrp="1"/>
          </p:cNvSpPr>
          <p:nvPr>
            <p:ph type="subTitle" idx="4"/>
          </p:nvPr>
        </p:nvSpPr>
        <p:spPr>
          <a:xfrm>
            <a:off x="720025" y="1241274"/>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1" name="Google Shape;181;p18"/>
          <p:cNvSpPr txBox="1">
            <a:spLocks noGrp="1"/>
          </p:cNvSpPr>
          <p:nvPr>
            <p:ph type="subTitle" idx="5"/>
          </p:nvPr>
        </p:nvSpPr>
        <p:spPr>
          <a:xfrm>
            <a:off x="720025" y="23501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18"/>
          <p:cNvSpPr txBox="1">
            <a:spLocks noGrp="1"/>
          </p:cNvSpPr>
          <p:nvPr>
            <p:ph type="subTitle" idx="6"/>
          </p:nvPr>
        </p:nvSpPr>
        <p:spPr>
          <a:xfrm>
            <a:off x="720025" y="34706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59"/>
        <p:cNvGrpSpPr/>
        <p:nvPr/>
      </p:nvGrpSpPr>
      <p:grpSpPr>
        <a:xfrm>
          <a:off x="0" y="0"/>
          <a:ext cx="0" cy="0"/>
          <a:chOff x="0" y="0"/>
          <a:chExt cx="0" cy="0"/>
        </a:xfrm>
      </p:grpSpPr>
      <p:sp>
        <p:nvSpPr>
          <p:cNvPr id="260" name="Google Shape;260;p2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62" name="Google Shape;262;p2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63" name="Google Shape;263;p2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2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65" name="Google Shape;265;p2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66" name="Google Shape;266;p24"/>
          <p:cNvSpPr txBox="1">
            <a:spLocks noGrp="1"/>
          </p:cNvSpPr>
          <p:nvPr>
            <p:ph type="sldNum" idx="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67" name="Google Shape;267;p2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68"/>
        <p:cNvGrpSpPr/>
        <p:nvPr/>
      </p:nvGrpSpPr>
      <p:grpSpPr>
        <a:xfrm>
          <a:off x="0" y="0"/>
          <a:ext cx="0" cy="0"/>
          <a:chOff x="0" y="0"/>
          <a:chExt cx="0" cy="0"/>
        </a:xfrm>
      </p:grpSpPr>
      <p:sp>
        <p:nvSpPr>
          <p:cNvPr id="269" name="Google Shape;26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2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2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72" name="Google Shape;272;p2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5"/>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74" name="Google Shape;274;p25"/>
          <p:cNvCxnSpPr/>
          <p:nvPr/>
        </p:nvCxnSpPr>
        <p:spPr>
          <a:xfrm rot="10800000" flipH="1">
            <a:off x="347659" y="4749851"/>
            <a:ext cx="8448600" cy="330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1pPr>
            <a:lvl2pPr lvl="1"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2pPr>
            <a:lvl3pPr lvl="2"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3pPr>
            <a:lvl4pPr lvl="3"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4pPr>
            <a:lvl5pPr lvl="4"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5pPr>
            <a:lvl6pPr lvl="5"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6pPr>
            <a:lvl7pPr lvl="6"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7pPr>
            <a:lvl8pPr lvl="7"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8pPr>
            <a:lvl9pPr lvl="8"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a:endParaRPr dirty="0"/>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4" r:id="rId7"/>
    <p:sldLayoutId id="2147483670" r:id="rId8"/>
    <p:sldLayoutId id="2147483671" r:id="rId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landpriceforecastingapp-sbfssfrle7epsae42m7xxo.streamlit.app/"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29"/>
          <p:cNvSpPr txBox="1">
            <a:spLocks noGrp="1"/>
          </p:cNvSpPr>
          <p:nvPr>
            <p:ph type="ctrTitle"/>
          </p:nvPr>
        </p:nvSpPr>
        <p:spPr>
          <a:xfrm>
            <a:off x="338400" y="535477"/>
            <a:ext cx="8409600" cy="1392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5C5C5F"/>
                </a:solidFill>
              </a:rPr>
              <a:t>Forecasting Land Prices in Colombo District</a:t>
            </a:r>
            <a:endParaRPr sz="4000" dirty="0">
              <a:solidFill>
                <a:srgbClr val="5C5C5F"/>
              </a:solidFill>
            </a:endParaRPr>
          </a:p>
        </p:txBody>
      </p:sp>
      <p:sp>
        <p:nvSpPr>
          <p:cNvPr id="286" name="Google Shape;286;p29"/>
          <p:cNvSpPr txBox="1">
            <a:spLocks noGrp="1"/>
          </p:cNvSpPr>
          <p:nvPr>
            <p:ph type="subTitle" idx="1"/>
          </p:nvPr>
        </p:nvSpPr>
        <p:spPr>
          <a:xfrm>
            <a:off x="6102450" y="4265498"/>
            <a:ext cx="2807100" cy="685049"/>
          </a:xfrm>
          <a:prstGeom prst="rect">
            <a:avLst/>
          </a:prstGeom>
        </p:spPr>
        <p:txBody>
          <a:bodyPr spcFirstLastPara="1" wrap="square" lIns="91425" tIns="91425" rIns="91425" bIns="91425" anchor="t" anchorCtr="0">
            <a:noAutofit/>
          </a:bodyPr>
          <a:lstStyle/>
          <a:p>
            <a:pPr marL="0" lvl="0" indent="0" algn="r" rtl="0">
              <a:lnSpc>
                <a:spcPct val="150000"/>
              </a:lnSpc>
              <a:spcBef>
                <a:spcPts val="0"/>
              </a:spcBef>
              <a:spcAft>
                <a:spcPts val="0"/>
              </a:spcAft>
              <a:buNone/>
            </a:pPr>
            <a:r>
              <a:rPr lang="en" sz="1200" dirty="0"/>
              <a:t>W.G.K.D Weerasinghe</a:t>
            </a:r>
          </a:p>
          <a:p>
            <a:pPr marL="0" lvl="0" indent="0" algn="r" rtl="0">
              <a:lnSpc>
                <a:spcPct val="150000"/>
              </a:lnSpc>
              <a:spcBef>
                <a:spcPts val="0"/>
              </a:spcBef>
              <a:spcAft>
                <a:spcPts val="0"/>
              </a:spcAft>
              <a:buNone/>
            </a:pPr>
            <a:r>
              <a:rPr lang="en" sz="1200" dirty="0"/>
              <a:t>S/17/509</a:t>
            </a:r>
            <a:endParaRPr sz="1200" dirty="0"/>
          </a:p>
        </p:txBody>
      </p:sp>
      <p:cxnSp>
        <p:nvCxnSpPr>
          <p:cNvPr id="288" name="Google Shape;288;p29"/>
          <p:cNvCxnSpPr>
            <a:cxnSpLocks/>
          </p:cNvCxnSpPr>
          <p:nvPr/>
        </p:nvCxnSpPr>
        <p:spPr>
          <a:xfrm>
            <a:off x="338400" y="419251"/>
            <a:ext cx="8409600" cy="0"/>
          </a:xfrm>
          <a:prstGeom prst="straightConnector1">
            <a:avLst/>
          </a:prstGeom>
          <a:noFill/>
          <a:ln w="19050" cap="flat" cmpd="sng">
            <a:solidFill>
              <a:schemeClr val="lt1"/>
            </a:solidFill>
            <a:prstDash val="solid"/>
            <a:round/>
            <a:headEnd type="oval" w="med" len="med"/>
            <a:tailEnd type="oval" w="med" len="med"/>
          </a:ln>
        </p:spPr>
      </p:cxnSp>
      <p:sp>
        <p:nvSpPr>
          <p:cNvPr id="289" name="Google Shape;289;p29"/>
          <p:cNvSpPr/>
          <p:nvPr/>
        </p:nvSpPr>
        <p:spPr>
          <a:xfrm>
            <a:off x="471625" y="116712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8432975" y="116712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85;p29">
            <a:extLst>
              <a:ext uri="{FF2B5EF4-FFF2-40B4-BE49-F238E27FC236}">
                <a16:creationId xmlns:a16="http://schemas.microsoft.com/office/drawing/2014/main" id="{491A7C16-9E6E-4AC0-AB1F-239B03EA80C4}"/>
              </a:ext>
            </a:extLst>
          </p:cNvPr>
          <p:cNvSpPr txBox="1">
            <a:spLocks/>
          </p:cNvSpPr>
          <p:nvPr/>
        </p:nvSpPr>
        <p:spPr>
          <a:xfrm>
            <a:off x="1580400" y="2043527"/>
            <a:ext cx="5925600" cy="816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Quicksand"/>
              <a:buNone/>
              <a:defRPr sz="7200" b="0"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9pPr>
          </a:lstStyle>
          <a:p>
            <a:r>
              <a:rPr lang="en-US" sz="2400" dirty="0">
                <a:solidFill>
                  <a:srgbClr val="6E8F81"/>
                </a:solidFill>
              </a:rPr>
              <a:t>DSC4996</a:t>
            </a:r>
            <a:r>
              <a:rPr lang="en-US" sz="2400" dirty="0">
                <a:solidFill>
                  <a:schemeClr val="dk2"/>
                </a:solidFill>
              </a:rPr>
              <a:t> – Final Presentation</a:t>
            </a:r>
          </a:p>
        </p:txBody>
      </p:sp>
      <p:cxnSp>
        <p:nvCxnSpPr>
          <p:cNvPr id="5" name="Google Shape;288;p29">
            <a:extLst>
              <a:ext uri="{FF2B5EF4-FFF2-40B4-BE49-F238E27FC236}">
                <a16:creationId xmlns:a16="http://schemas.microsoft.com/office/drawing/2014/main" id="{30BD5357-7266-BEC6-A31D-F660DFB21817}"/>
              </a:ext>
            </a:extLst>
          </p:cNvPr>
          <p:cNvCxnSpPr>
            <a:cxnSpLocks/>
          </p:cNvCxnSpPr>
          <p:nvPr/>
        </p:nvCxnSpPr>
        <p:spPr>
          <a:xfrm>
            <a:off x="338400" y="2047651"/>
            <a:ext cx="8409600" cy="0"/>
          </a:xfrm>
          <a:prstGeom prst="straightConnector1">
            <a:avLst/>
          </a:prstGeom>
          <a:noFill/>
          <a:ln w="19050" cap="flat" cmpd="sng">
            <a:solidFill>
              <a:schemeClr val="lt1"/>
            </a:solidFill>
            <a:prstDash val="solid"/>
            <a:round/>
            <a:headEnd type="oval" w="med" len="med"/>
            <a:tailEnd type="oval" w="med" len="med"/>
          </a:ln>
        </p:spPr>
      </p:cxnSp>
      <p:sp>
        <p:nvSpPr>
          <p:cNvPr id="6" name="Google Shape;286;p29">
            <a:extLst>
              <a:ext uri="{FF2B5EF4-FFF2-40B4-BE49-F238E27FC236}">
                <a16:creationId xmlns:a16="http://schemas.microsoft.com/office/drawing/2014/main" id="{5899A3D0-5252-FD7C-B2B8-3FFC0D07715C}"/>
              </a:ext>
            </a:extLst>
          </p:cNvPr>
          <p:cNvSpPr txBox="1">
            <a:spLocks/>
          </p:cNvSpPr>
          <p:nvPr/>
        </p:nvSpPr>
        <p:spPr>
          <a:xfrm>
            <a:off x="3168450" y="2537965"/>
            <a:ext cx="2807100" cy="390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sh"/>
              <a:buNone/>
              <a:defRPr sz="16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9pPr>
          </a:lstStyle>
          <a:p>
            <a:pPr marL="0" indent="0">
              <a:lnSpc>
                <a:spcPct val="150000"/>
              </a:lnSpc>
            </a:pPr>
            <a:r>
              <a:rPr lang="en-US" sz="1200" dirty="0"/>
              <a:t>26/02/2024</a:t>
            </a:r>
          </a:p>
        </p:txBody>
      </p:sp>
      <p:sp>
        <p:nvSpPr>
          <p:cNvPr id="3" name="Google Shape;286;p29">
            <a:extLst>
              <a:ext uri="{FF2B5EF4-FFF2-40B4-BE49-F238E27FC236}">
                <a16:creationId xmlns:a16="http://schemas.microsoft.com/office/drawing/2014/main" id="{BD49225E-76DC-0DC5-7776-10C86EB47513}"/>
              </a:ext>
            </a:extLst>
          </p:cNvPr>
          <p:cNvSpPr txBox="1">
            <a:spLocks/>
          </p:cNvSpPr>
          <p:nvPr/>
        </p:nvSpPr>
        <p:spPr>
          <a:xfrm>
            <a:off x="1406023" y="3650439"/>
            <a:ext cx="3813975" cy="543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sh"/>
              <a:buNone/>
              <a:defRPr sz="16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9pPr>
          </a:lstStyle>
          <a:p>
            <a:pPr marL="0" indent="0" algn="r">
              <a:lnSpc>
                <a:spcPct val="150000"/>
              </a:lnSpc>
            </a:pPr>
            <a:r>
              <a:rPr lang="en-US" sz="1400" dirty="0"/>
              <a:t>With the supervision of the company :</a:t>
            </a:r>
          </a:p>
        </p:txBody>
      </p:sp>
      <p:pic>
        <p:nvPicPr>
          <p:cNvPr id="9" name="Picture 8" descr="A black background with green and grey text">
            <a:extLst>
              <a:ext uri="{FF2B5EF4-FFF2-40B4-BE49-F238E27FC236}">
                <a16:creationId xmlns:a16="http://schemas.microsoft.com/office/drawing/2014/main" id="{F2812F81-86F8-03C3-A977-A17BEF7E64D5}"/>
              </a:ext>
            </a:extLst>
          </p:cNvPr>
          <p:cNvPicPr>
            <a:picLocks noChangeAspect="1"/>
          </p:cNvPicPr>
          <p:nvPr/>
        </p:nvPicPr>
        <p:blipFill>
          <a:blip r:embed="rId3"/>
          <a:stretch>
            <a:fillRect/>
          </a:stretch>
        </p:blipFill>
        <p:spPr>
          <a:xfrm>
            <a:off x="5219998" y="3459325"/>
            <a:ext cx="1929036" cy="925723"/>
          </a:xfrm>
          <a:prstGeom prst="rect">
            <a:avLst/>
          </a:prstGeom>
        </p:spPr>
      </p:pic>
      <p:sp>
        <p:nvSpPr>
          <p:cNvPr id="4" name="Google Shape;286;p29">
            <a:extLst>
              <a:ext uri="{FF2B5EF4-FFF2-40B4-BE49-F238E27FC236}">
                <a16:creationId xmlns:a16="http://schemas.microsoft.com/office/drawing/2014/main" id="{596E38DF-DD47-1B19-E464-A0C7727F624C}"/>
              </a:ext>
            </a:extLst>
          </p:cNvPr>
          <p:cNvSpPr txBox="1">
            <a:spLocks/>
          </p:cNvSpPr>
          <p:nvPr/>
        </p:nvSpPr>
        <p:spPr>
          <a:xfrm>
            <a:off x="2665012" y="3106942"/>
            <a:ext cx="3813975" cy="543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sh"/>
              <a:buNone/>
              <a:defRPr sz="16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9pPr>
          </a:lstStyle>
          <a:p>
            <a:pPr marL="0" indent="0">
              <a:lnSpc>
                <a:spcPct val="150000"/>
              </a:lnSpc>
            </a:pPr>
            <a:r>
              <a:rPr lang="en-US" sz="1400" b="1" dirty="0">
                <a:latin typeface="Mulish Bold" pitchFamily="2" charset="0"/>
              </a:rPr>
              <a:t>Supervisor: </a:t>
            </a:r>
            <a:r>
              <a:rPr lang="en-US" sz="1400" dirty="0"/>
              <a:t>Prof. Roshan D. Yapa</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02. Literature Review</a:t>
            </a:r>
            <a:endParaRPr dirty="0"/>
          </a:p>
        </p:txBody>
      </p:sp>
      <p:sp>
        <p:nvSpPr>
          <p:cNvPr id="342" name="Google Shape;342;p33"/>
          <p:cNvSpPr txBox="1">
            <a:spLocks noGrp="1"/>
          </p:cNvSpPr>
          <p:nvPr>
            <p:ph type="subTitle" idx="1"/>
          </p:nvPr>
        </p:nvSpPr>
        <p:spPr>
          <a:xfrm>
            <a:off x="720025" y="1951200"/>
            <a:ext cx="7704000" cy="277095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b="1" dirty="0"/>
              <a:t>Objective</a:t>
            </a:r>
            <a:r>
              <a:rPr lang="en-US" sz="1200" dirty="0"/>
              <a:t>: Introduce HMM, NLP, SVM, ANNs, and Back Propagation Algorithm.</a:t>
            </a:r>
          </a:p>
          <a:p>
            <a:pPr marL="285750" lvl="0" indent="-285750" algn="l" rtl="0">
              <a:lnSpc>
                <a:spcPct val="150000"/>
              </a:lnSpc>
              <a:spcBef>
                <a:spcPts val="0"/>
              </a:spcBef>
              <a:spcAft>
                <a:spcPts val="0"/>
              </a:spcAft>
              <a:buFont typeface="Arial" panose="020B0604020202020204" pitchFamily="34" charset="0"/>
              <a:buChar char="•"/>
            </a:pPr>
            <a:r>
              <a:rPr lang="en-US" sz="1200" b="1" dirty="0"/>
              <a:t>Methods</a:t>
            </a:r>
            <a:r>
              <a:rPr lang="en-US" sz="1200" dirty="0"/>
              <a:t>: Explain statistical modeling, multidisciplinary focus, hyperplane separation, ANN architecture, and Back Propagation.</a:t>
            </a:r>
          </a:p>
          <a:p>
            <a:pPr marL="285750" lvl="0" indent="-285750" algn="l" rtl="0">
              <a:lnSpc>
                <a:spcPct val="150000"/>
              </a:lnSpc>
              <a:spcBef>
                <a:spcPts val="0"/>
              </a:spcBef>
              <a:spcAft>
                <a:spcPts val="0"/>
              </a:spcAft>
              <a:buFont typeface="Arial" panose="020B0604020202020204" pitchFamily="34" charset="0"/>
              <a:buChar char="•"/>
            </a:pPr>
            <a:r>
              <a:rPr lang="en-US" sz="1200" b="1" dirty="0"/>
              <a:t>Statistical Models and Classifiers Overview</a:t>
            </a:r>
            <a:r>
              <a:rPr lang="en-US" sz="1200" dirty="0"/>
              <a:t>: Overview of HMM, NLP, and SVM.</a:t>
            </a:r>
          </a:p>
          <a:p>
            <a:pPr marL="285750" lvl="0" indent="-285750" algn="l" rtl="0">
              <a:lnSpc>
                <a:spcPct val="150000"/>
              </a:lnSpc>
              <a:spcBef>
                <a:spcPts val="0"/>
              </a:spcBef>
              <a:spcAft>
                <a:spcPts val="0"/>
              </a:spcAft>
              <a:buFont typeface="Arial" panose="020B0604020202020204" pitchFamily="34" charset="0"/>
              <a:buChar char="•"/>
            </a:pPr>
            <a:r>
              <a:rPr lang="en-US" sz="1200" b="1" dirty="0"/>
              <a:t>Neural Networks in Land Valuation</a:t>
            </a:r>
            <a:r>
              <a:rPr lang="en-US" sz="1200" dirty="0"/>
              <a:t>: Application and significance of ANNs in land valuation.</a:t>
            </a:r>
          </a:p>
          <a:p>
            <a:pPr marL="285750" lvl="0" indent="-285750" algn="l" rtl="0">
              <a:lnSpc>
                <a:spcPct val="150000"/>
              </a:lnSpc>
              <a:spcBef>
                <a:spcPts val="0"/>
              </a:spcBef>
              <a:spcAft>
                <a:spcPts val="0"/>
              </a:spcAft>
              <a:buFont typeface="Arial" panose="020B0604020202020204" pitchFamily="34" charset="0"/>
              <a:buChar char="•"/>
            </a:pPr>
            <a:r>
              <a:rPr lang="en-US" sz="1200" b="1" dirty="0"/>
              <a:t>Conclusion</a:t>
            </a:r>
            <a:r>
              <a:rPr lang="en-US" sz="1200" dirty="0"/>
              <a:t>: Emphasize the importance of these models in diverse applications.</a:t>
            </a:r>
          </a:p>
        </p:txBody>
      </p:sp>
      <p:sp>
        <p:nvSpPr>
          <p:cNvPr id="345" name="Google Shape;345;p33"/>
          <p:cNvSpPr txBox="1">
            <a:spLocks noGrp="1"/>
          </p:cNvSpPr>
          <p:nvPr>
            <p:ph type="subTitle" idx="4"/>
          </p:nvPr>
        </p:nvSpPr>
        <p:spPr>
          <a:xfrm>
            <a:off x="720025" y="1140048"/>
            <a:ext cx="7704000" cy="8111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Sundari, S.N; Devi, R.R; </a:t>
            </a:r>
            <a:r>
              <a:rPr lang="en-US" sz="1400" dirty="0" err="1"/>
              <a:t>Subasri</a:t>
            </a:r>
            <a:r>
              <a:rPr lang="en-US" sz="1400" dirty="0"/>
              <a:t> I. (2020). Land Price Prediction using Artificial Intelligence. International Research Journal of Engineering and Technology (IRJET), 7(4), 4422–4425.</a:t>
            </a: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20635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02. Literature Review</a:t>
            </a:r>
            <a:endParaRPr dirty="0"/>
          </a:p>
        </p:txBody>
      </p:sp>
      <p:sp>
        <p:nvSpPr>
          <p:cNvPr id="342" name="Google Shape;342;p33"/>
          <p:cNvSpPr txBox="1">
            <a:spLocks noGrp="1"/>
          </p:cNvSpPr>
          <p:nvPr>
            <p:ph type="subTitle" idx="1"/>
          </p:nvPr>
        </p:nvSpPr>
        <p:spPr>
          <a:xfrm>
            <a:off x="720025" y="1951200"/>
            <a:ext cx="7704000" cy="277095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b="1" dirty="0"/>
              <a:t>Objective</a:t>
            </a:r>
            <a:r>
              <a:rPr lang="en-US" sz="1200" dirty="0"/>
              <a:t>: Predict land prices in Urban Fringe without additional variables.</a:t>
            </a:r>
          </a:p>
          <a:p>
            <a:pPr marL="285750" lvl="0" indent="-285750" algn="l" rtl="0">
              <a:lnSpc>
                <a:spcPct val="150000"/>
              </a:lnSpc>
              <a:spcBef>
                <a:spcPts val="0"/>
              </a:spcBef>
              <a:spcAft>
                <a:spcPts val="0"/>
              </a:spcAft>
              <a:buFont typeface="Arial" panose="020B0604020202020204" pitchFamily="34" charset="0"/>
              <a:buChar char="•"/>
            </a:pPr>
            <a:r>
              <a:rPr lang="en-US" sz="1200" b="1" dirty="0"/>
              <a:t>Methods</a:t>
            </a:r>
            <a:r>
              <a:rPr lang="en-US" sz="1200" dirty="0"/>
              <a:t>: Use regression analysis with transaction and bid prices, incorporating physical attributes, environmental conditions, and ownership status.</a:t>
            </a:r>
          </a:p>
          <a:p>
            <a:pPr marL="285750" lvl="0" indent="-285750" algn="l" rtl="0">
              <a:lnSpc>
                <a:spcPct val="150000"/>
              </a:lnSpc>
              <a:spcBef>
                <a:spcPts val="0"/>
              </a:spcBef>
              <a:spcAft>
                <a:spcPts val="0"/>
              </a:spcAft>
              <a:buFont typeface="Arial" panose="020B0604020202020204" pitchFamily="34" charset="0"/>
              <a:buChar char="•"/>
            </a:pPr>
            <a:r>
              <a:rPr lang="en-US" sz="1200" b="1" dirty="0"/>
              <a:t>Urban Fringe Land Price Prediction Methods</a:t>
            </a:r>
            <a:r>
              <a:rPr lang="en-US" sz="1200" dirty="0"/>
              <a:t>: Focus on swift development in </a:t>
            </a:r>
            <a:r>
              <a:rPr lang="en-US" sz="1200" dirty="0" err="1"/>
              <a:t>Gununganyar</a:t>
            </a:r>
            <a:r>
              <a:rPr lang="en-US" sz="1200" dirty="0"/>
              <a:t>, driven by housing demand, and use methods like market data comparison, cost approach, and income approach for property valuation.</a:t>
            </a:r>
          </a:p>
          <a:p>
            <a:pPr marL="285750" lvl="0" indent="-285750" algn="l" rtl="0">
              <a:lnSpc>
                <a:spcPct val="150000"/>
              </a:lnSpc>
              <a:spcBef>
                <a:spcPts val="0"/>
              </a:spcBef>
              <a:spcAft>
                <a:spcPts val="0"/>
              </a:spcAft>
              <a:buFont typeface="Arial" panose="020B0604020202020204" pitchFamily="34" charset="0"/>
              <a:buChar char="•"/>
            </a:pPr>
            <a:r>
              <a:rPr lang="en-US" sz="1200" b="1" dirty="0"/>
              <a:t>Regression Analysis for Land Values</a:t>
            </a:r>
            <a:r>
              <a:rPr lang="en-US" sz="1200" dirty="0"/>
              <a:t>: Predict land values in </a:t>
            </a:r>
            <a:r>
              <a:rPr lang="en-US" sz="1200" dirty="0" err="1"/>
              <a:t>Gununganyar</a:t>
            </a:r>
            <a:r>
              <a:rPr lang="en-US" sz="1200" dirty="0"/>
              <a:t> using multiple linear regression, identify insignificant variables, achieve R2 of 82.5% impact through hypothesis tests.</a:t>
            </a:r>
          </a:p>
          <a:p>
            <a:pPr marL="285750" lvl="0" indent="-285750" algn="l" rtl="0">
              <a:lnSpc>
                <a:spcPct val="150000"/>
              </a:lnSpc>
              <a:spcBef>
                <a:spcPts val="0"/>
              </a:spcBef>
              <a:spcAft>
                <a:spcPts val="0"/>
              </a:spcAft>
              <a:buFont typeface="Arial" panose="020B0604020202020204" pitchFamily="34" charset="0"/>
              <a:buChar char="•"/>
            </a:pPr>
            <a:r>
              <a:rPr lang="en-US" sz="1200" b="1" dirty="0"/>
              <a:t>Conclusion</a:t>
            </a:r>
            <a:r>
              <a:rPr lang="en-US" sz="1200" dirty="0"/>
              <a:t>: Mass appraisal with multiple regression is precise for predicting land values in rapidly transforming areas</a:t>
            </a:r>
          </a:p>
        </p:txBody>
      </p:sp>
      <p:sp>
        <p:nvSpPr>
          <p:cNvPr id="345" name="Google Shape;345;p33"/>
          <p:cNvSpPr txBox="1">
            <a:spLocks noGrp="1"/>
          </p:cNvSpPr>
          <p:nvPr>
            <p:ph type="subTitle" idx="4"/>
          </p:nvPr>
        </p:nvSpPr>
        <p:spPr>
          <a:xfrm>
            <a:off x="720025" y="1140048"/>
            <a:ext cx="7704000" cy="8111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Dwi </a:t>
            </a:r>
            <a:r>
              <a:rPr lang="en-US" sz="1400" dirty="0" err="1"/>
              <a:t>Kisworini</a:t>
            </a:r>
            <a:r>
              <a:rPr lang="en-US" sz="1400" dirty="0"/>
              <a:t>, I. . (2022). LAND VALUE PREDICTION MODEL IN THE URBAN FRINGE REGION USING MULTIPLE REGRESSION ALGORITHM. Journal of Marine-Earth Science and Technology, 2(3), 28–33. https://doi.org/10.12962/j27745449.v2i3.442</a:t>
            </a: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801662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599200" y="2150850"/>
            <a:ext cx="4944100" cy="841800"/>
          </a:xfrm>
          <a:prstGeom prst="rect">
            <a:avLst/>
          </a:prstGeom>
        </p:spPr>
        <p:txBody>
          <a:bodyPr spcFirstLastPara="1" wrap="square" lIns="91425" tIns="91425" rIns="91425" bIns="91425" anchor="ctr" anchorCtr="0">
            <a:noAutofit/>
          </a:bodyPr>
          <a:lstStyle/>
          <a:p>
            <a:pPr marL="0" indent="0"/>
            <a:r>
              <a:rPr lang="en-US" sz="4000" dirty="0"/>
              <a:t>Methodology</a:t>
            </a:r>
          </a:p>
        </p:txBody>
      </p:sp>
      <p:sp>
        <p:nvSpPr>
          <p:cNvPr id="331" name="Google Shape;331;p32"/>
          <p:cNvSpPr txBox="1">
            <a:spLocks noGrp="1"/>
          </p:cNvSpPr>
          <p:nvPr>
            <p:ph type="title" idx="2"/>
          </p:nvPr>
        </p:nvSpPr>
        <p:spPr>
          <a:xfrm>
            <a:off x="872050" y="215085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cxnSp>
        <p:nvCxnSpPr>
          <p:cNvPr id="334" name="Google Shape;334;p32"/>
          <p:cNvCxnSpPr>
            <a:cxnSpLocks/>
          </p:cNvCxnSpPr>
          <p:nvPr/>
        </p:nvCxnSpPr>
        <p:spPr>
          <a:xfrm>
            <a:off x="936000" y="1958924"/>
            <a:ext cx="7149600" cy="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157600" y="251431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718800" y="2518136"/>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334;p32">
            <a:extLst>
              <a:ext uri="{FF2B5EF4-FFF2-40B4-BE49-F238E27FC236}">
                <a16:creationId xmlns:a16="http://schemas.microsoft.com/office/drawing/2014/main" id="{FAEE2EA1-C31F-977B-965B-AF6968A2A615}"/>
              </a:ext>
            </a:extLst>
          </p:cNvPr>
          <p:cNvCxnSpPr>
            <a:cxnSpLocks/>
          </p:cNvCxnSpPr>
          <p:nvPr/>
        </p:nvCxnSpPr>
        <p:spPr>
          <a:xfrm>
            <a:off x="936000" y="3226124"/>
            <a:ext cx="7149600" cy="0"/>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2411752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2" name="Google Shape;342;p33"/>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b="1" dirty="0"/>
              <a:t>Source of Data</a:t>
            </a:r>
            <a:r>
              <a:rPr lang="en-US" sz="1200" dirty="0"/>
              <a:t>: Provided by Lanka Property Web.</a:t>
            </a:r>
          </a:p>
          <a:p>
            <a:pPr marL="285750" lvl="0" indent="-285750" algn="l" rtl="0">
              <a:lnSpc>
                <a:spcPct val="150000"/>
              </a:lnSpc>
              <a:spcBef>
                <a:spcPts val="0"/>
              </a:spcBef>
              <a:spcAft>
                <a:spcPts val="0"/>
              </a:spcAft>
              <a:buFont typeface="Arial" panose="020B0604020202020204" pitchFamily="34" charset="0"/>
              <a:buChar char="•"/>
            </a:pPr>
            <a:r>
              <a:rPr lang="en-US" sz="1200" b="1" dirty="0"/>
              <a:t>Nature of Data</a:t>
            </a:r>
            <a:r>
              <a:rPr lang="en-US" sz="1200" dirty="0"/>
              <a:t>: Customer-submitted data about lands advertised for sale on LPW.</a:t>
            </a:r>
          </a:p>
          <a:p>
            <a:pPr marL="285750" lvl="0" indent="-285750" algn="l" rtl="0">
              <a:lnSpc>
                <a:spcPct val="150000"/>
              </a:lnSpc>
              <a:spcBef>
                <a:spcPts val="0"/>
              </a:spcBef>
              <a:spcAft>
                <a:spcPts val="0"/>
              </a:spcAft>
              <a:buFont typeface="Arial" panose="020B0604020202020204" pitchFamily="34" charset="0"/>
              <a:buChar char="•"/>
            </a:pPr>
            <a:r>
              <a:rPr lang="en-US" sz="1200" b="1" dirty="0"/>
              <a:t>Geographical Scope</a:t>
            </a:r>
            <a:r>
              <a:rPr lang="en-US" sz="1200" dirty="0"/>
              <a:t>: Limited to the Colombo district.</a:t>
            </a:r>
          </a:p>
          <a:p>
            <a:pPr marL="285750" lvl="0" indent="-285750" algn="l" rtl="0">
              <a:lnSpc>
                <a:spcPct val="150000"/>
              </a:lnSpc>
              <a:spcBef>
                <a:spcPts val="0"/>
              </a:spcBef>
              <a:spcAft>
                <a:spcPts val="0"/>
              </a:spcAft>
              <a:buFont typeface="Arial" panose="020B0604020202020204" pitchFamily="34" charset="0"/>
              <a:buChar char="•"/>
            </a:pPr>
            <a:r>
              <a:rPr lang="en-US" sz="1200" b="1" dirty="0"/>
              <a:t>Time Frame</a:t>
            </a:r>
            <a:r>
              <a:rPr lang="en-US" sz="1200" dirty="0"/>
              <a:t>: Data collected from January 2018 to September 2023.</a:t>
            </a:r>
          </a:p>
          <a:p>
            <a:pPr marL="285750" lvl="0" indent="-285750" algn="l" rtl="0">
              <a:lnSpc>
                <a:spcPct val="150000"/>
              </a:lnSpc>
              <a:spcBef>
                <a:spcPts val="0"/>
              </a:spcBef>
              <a:spcAft>
                <a:spcPts val="0"/>
              </a:spcAft>
              <a:buFont typeface="Arial" panose="020B0604020202020204" pitchFamily="34" charset="0"/>
              <a:buChar char="•"/>
            </a:pPr>
            <a:r>
              <a:rPr lang="en-US" sz="1200" b="1" dirty="0"/>
              <a:t>Dataset Details</a:t>
            </a:r>
            <a:r>
              <a:rPr lang="en-US" sz="1200" dirty="0"/>
              <a:t>:</a:t>
            </a:r>
          </a:p>
          <a:p>
            <a:pPr marL="742950" lvl="1" indent="-285750">
              <a:lnSpc>
                <a:spcPct val="150000"/>
              </a:lnSpc>
              <a:buFont typeface="Arial" panose="020B0604020202020204" pitchFamily="34" charset="0"/>
              <a:buChar char="•"/>
            </a:pPr>
            <a:r>
              <a:rPr lang="en-US" sz="1200" dirty="0"/>
              <a:t>Initial dataset with 185 columns.</a:t>
            </a:r>
          </a:p>
          <a:p>
            <a:pPr marL="742950" lvl="1" indent="-285750">
              <a:lnSpc>
                <a:spcPct val="150000"/>
              </a:lnSpc>
              <a:buFont typeface="Arial" panose="020B0604020202020204" pitchFamily="34" charset="0"/>
              <a:buChar char="•"/>
            </a:pPr>
            <a:r>
              <a:rPr lang="en-US" sz="1200" dirty="0"/>
              <a:t>Comprehensive information about lands, including location, price, size, shape, Geo coordinates, and address details.</a:t>
            </a:r>
          </a:p>
          <a:p>
            <a:pPr marL="742950" lvl="1" indent="-285750">
              <a:lnSpc>
                <a:spcPct val="150000"/>
              </a:lnSpc>
              <a:buFont typeface="Arial" panose="020B0604020202020204" pitchFamily="34" charset="0"/>
              <a:buChar char="•"/>
            </a:pPr>
            <a:r>
              <a:rPr lang="en-US" sz="1200" dirty="0"/>
              <a:t>High occurrence of null values in the columns.</a:t>
            </a:r>
          </a:p>
          <a:p>
            <a:pPr marL="742950" lvl="1" indent="-285750">
              <a:lnSpc>
                <a:spcPct val="150000"/>
              </a:lnSpc>
              <a:buFont typeface="Arial" panose="020B0604020202020204" pitchFamily="34" charset="0"/>
              <a:buChar char="•"/>
            </a:pPr>
            <a:r>
              <a:rPr lang="en-US" sz="1200" dirty="0"/>
              <a:t>Combined dataset includes 58,352 entries, incorporating customer data from the ads.</a:t>
            </a:r>
          </a:p>
          <a:p>
            <a:pPr marL="285750" lvl="0" indent="-285750" algn="l" rtl="0">
              <a:lnSpc>
                <a:spcPct val="150000"/>
              </a:lnSpc>
              <a:spcBef>
                <a:spcPts val="0"/>
              </a:spcBef>
              <a:spcAft>
                <a:spcPts val="0"/>
              </a:spcAft>
              <a:buFont typeface="Arial" panose="020B0604020202020204" pitchFamily="34" charset="0"/>
              <a:buChar char="•"/>
            </a:pPr>
            <a:r>
              <a:rPr lang="en-US" sz="1200" b="1" dirty="0"/>
              <a:t>Focus Area</a:t>
            </a:r>
            <a:r>
              <a:rPr lang="en-US" sz="1200" dirty="0"/>
              <a:t>: Research considers approximately 50 main cities within the Colombo district.</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Data Collection </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782511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2" name="Google Shape;342;p33"/>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b="1" dirty="0"/>
              <a:t>Focus on Bare Lands</a:t>
            </a:r>
            <a:r>
              <a:rPr lang="en-US" sz="1200" dirty="0"/>
              <a:t>: Utilized bare lands data exclusively, consisting of about 51,000 rows.</a:t>
            </a:r>
          </a:p>
          <a:p>
            <a:pPr marL="285750" lvl="0" indent="-285750" algn="l" rtl="0">
              <a:lnSpc>
                <a:spcPct val="150000"/>
              </a:lnSpc>
              <a:spcBef>
                <a:spcPts val="0"/>
              </a:spcBef>
              <a:spcAft>
                <a:spcPts val="0"/>
              </a:spcAft>
              <a:buFont typeface="Arial" panose="020B0604020202020204" pitchFamily="34" charset="0"/>
              <a:buChar char="•"/>
            </a:pPr>
            <a:r>
              <a:rPr lang="en-US" sz="1200" b="1" dirty="0"/>
              <a:t>Handling Null Values</a:t>
            </a:r>
            <a:r>
              <a:rPr lang="en-US" sz="1200" dirty="0"/>
              <a:t>: Identified and removed over 100 columns with entirely null values. Eliminated some additional unwanted columns based on company advice.</a:t>
            </a:r>
          </a:p>
          <a:p>
            <a:pPr marL="285750" lvl="0" indent="-285750" algn="l" rtl="0">
              <a:lnSpc>
                <a:spcPct val="150000"/>
              </a:lnSpc>
              <a:spcBef>
                <a:spcPts val="0"/>
              </a:spcBef>
              <a:spcAft>
                <a:spcPts val="0"/>
              </a:spcAft>
              <a:buFont typeface="Arial" panose="020B0604020202020204" pitchFamily="34" charset="0"/>
              <a:buChar char="•"/>
            </a:pPr>
            <a:r>
              <a:rPr lang="en-US" sz="1200" b="1" dirty="0"/>
              <a:t>Column Standardization</a:t>
            </a:r>
            <a:r>
              <a:rPr lang="en-US" sz="1200" dirty="0"/>
              <a:t>: Standardized city names for consistency in the dataset.</a:t>
            </a:r>
          </a:p>
          <a:p>
            <a:pPr marL="285750" lvl="0" indent="-285750" algn="l" rtl="0">
              <a:lnSpc>
                <a:spcPct val="150000"/>
              </a:lnSpc>
              <a:spcBef>
                <a:spcPts val="0"/>
              </a:spcBef>
              <a:spcAft>
                <a:spcPts val="0"/>
              </a:spcAft>
              <a:buFont typeface="Arial" panose="020B0604020202020204" pitchFamily="34" charset="0"/>
              <a:buChar char="•"/>
            </a:pPr>
            <a:r>
              <a:rPr lang="en-US" sz="1200" b="1" dirty="0"/>
              <a:t>Price Per Unit Area</a:t>
            </a:r>
            <a:r>
              <a:rPr lang="en-US" sz="1200" dirty="0"/>
              <a:t>: Since Land price per peach is the main thing to consider, I introduced a new column for the price per unit area for all data rows.</a:t>
            </a:r>
          </a:p>
          <a:p>
            <a:pPr marL="285750" lvl="0" indent="-285750" algn="l" rtl="0">
              <a:lnSpc>
                <a:spcPct val="150000"/>
              </a:lnSpc>
              <a:spcBef>
                <a:spcPts val="0"/>
              </a:spcBef>
              <a:spcAft>
                <a:spcPts val="0"/>
              </a:spcAft>
              <a:buFont typeface="Arial" panose="020B0604020202020204" pitchFamily="34" charset="0"/>
              <a:buChar char="•"/>
            </a:pPr>
            <a:r>
              <a:rPr lang="en-US" sz="1200" b="1" dirty="0"/>
              <a:t>Zero-Value Price Removal</a:t>
            </a:r>
            <a:r>
              <a:rPr lang="en-US" sz="1200" dirty="0"/>
              <a:t>: Removed entries with a price value of 0.</a:t>
            </a:r>
          </a:p>
          <a:p>
            <a:pPr marL="285750" lvl="0" indent="-285750" algn="l" rtl="0">
              <a:lnSpc>
                <a:spcPct val="150000"/>
              </a:lnSpc>
              <a:spcBef>
                <a:spcPts val="0"/>
              </a:spcBef>
              <a:spcAft>
                <a:spcPts val="0"/>
              </a:spcAft>
              <a:buFont typeface="Arial" panose="020B0604020202020204" pitchFamily="34" charset="0"/>
              <a:buChar char="•"/>
            </a:pPr>
            <a:r>
              <a:rPr lang="en-US" sz="1200" b="1" dirty="0"/>
              <a:t>Outlier Handling</a:t>
            </a:r>
            <a:r>
              <a:rPr lang="en-US" sz="1200" dirty="0"/>
              <a:t>: Applied the interquartile range to filter out outlier prices.</a:t>
            </a:r>
          </a:p>
          <a:p>
            <a:pPr marL="285750" lvl="0" indent="-285750" algn="l" rtl="0">
              <a:lnSpc>
                <a:spcPct val="150000"/>
              </a:lnSpc>
              <a:spcBef>
                <a:spcPts val="0"/>
              </a:spcBef>
              <a:spcAft>
                <a:spcPts val="0"/>
              </a:spcAft>
              <a:buFont typeface="Arial" panose="020B0604020202020204" pitchFamily="34" charset="0"/>
              <a:buChar char="•"/>
            </a:pPr>
            <a:r>
              <a:rPr lang="en-US" sz="1200" b="1" dirty="0"/>
              <a:t>Resulting Dataset</a:t>
            </a:r>
            <a:r>
              <a:rPr lang="en-US" sz="1200" dirty="0"/>
              <a:t>: After cleaning, retained 27,000+ rows and 21 columns.</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Data Cleaning </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8149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2" name="Google Shape;342;p33"/>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b="1" dirty="0"/>
              <a:t>Average Land Price Analysis: </a:t>
            </a:r>
          </a:p>
          <a:p>
            <a:pPr marL="742950" lvl="1" indent="-285750">
              <a:lnSpc>
                <a:spcPct val="150000"/>
              </a:lnSpc>
              <a:buFont typeface="Arial" panose="020B0604020202020204" pitchFamily="34" charset="0"/>
              <a:buChar char="•"/>
            </a:pPr>
            <a:r>
              <a:rPr lang="en-US" sz="1200" dirty="0"/>
              <a:t>Calculated the overall average land price. </a:t>
            </a:r>
          </a:p>
          <a:p>
            <a:pPr marL="742950" lvl="1" indent="-285750">
              <a:lnSpc>
                <a:spcPct val="150000"/>
              </a:lnSpc>
              <a:buFont typeface="Arial" panose="020B0604020202020204" pitchFamily="34" charset="0"/>
              <a:buChar char="•"/>
            </a:pPr>
            <a:r>
              <a:rPr lang="en-US" sz="1200" dirty="0"/>
              <a:t>Further analyzed the average land price on a year-wise basis from 2018 to 2023.</a:t>
            </a:r>
          </a:p>
          <a:p>
            <a:pPr marL="285750" lvl="0" indent="-285750" algn="l" rtl="0">
              <a:lnSpc>
                <a:spcPct val="150000"/>
              </a:lnSpc>
              <a:spcBef>
                <a:spcPts val="0"/>
              </a:spcBef>
              <a:spcAft>
                <a:spcPts val="0"/>
              </a:spcAft>
              <a:buFont typeface="Arial" panose="020B0604020202020204" pitchFamily="34" charset="0"/>
              <a:buChar char="•"/>
            </a:pPr>
            <a:r>
              <a:rPr lang="en-US" sz="1200" b="1" dirty="0"/>
              <a:t>Time Series Analysis: </a:t>
            </a:r>
          </a:p>
          <a:p>
            <a:pPr marL="742950" lvl="1" indent="-285750">
              <a:lnSpc>
                <a:spcPct val="150000"/>
              </a:lnSpc>
              <a:buFont typeface="Arial" panose="020B0604020202020204" pitchFamily="34" charset="0"/>
              <a:buChar char="•"/>
            </a:pPr>
            <a:r>
              <a:rPr lang="en-US" sz="1200" dirty="0"/>
              <a:t>Conducted time series analysis for each city individually. </a:t>
            </a:r>
          </a:p>
          <a:p>
            <a:pPr marL="742950" lvl="1" indent="-285750">
              <a:lnSpc>
                <a:spcPct val="150000"/>
              </a:lnSpc>
              <a:buFont typeface="Arial" panose="020B0604020202020204" pitchFamily="34" charset="0"/>
              <a:buChar char="•"/>
            </a:pPr>
            <a:r>
              <a:rPr lang="en-US" sz="1200" dirty="0"/>
              <a:t>Explored temporal patterns and trends in land prices over the specified period.</a:t>
            </a:r>
          </a:p>
          <a:p>
            <a:pPr marL="285750" lvl="0" indent="-285750" algn="l" rtl="0">
              <a:lnSpc>
                <a:spcPct val="150000"/>
              </a:lnSpc>
              <a:spcBef>
                <a:spcPts val="0"/>
              </a:spcBef>
              <a:spcAft>
                <a:spcPts val="0"/>
              </a:spcAft>
              <a:buFont typeface="Arial" panose="020B0604020202020204" pitchFamily="34" charset="0"/>
              <a:buChar char="•"/>
            </a:pPr>
            <a:r>
              <a:rPr lang="en-US" sz="1200" b="1" dirty="0"/>
              <a:t>City-wise Comparison:</a:t>
            </a:r>
          </a:p>
          <a:p>
            <a:pPr marL="628650" lvl="1" indent="-171450">
              <a:lnSpc>
                <a:spcPct val="150000"/>
              </a:lnSpc>
              <a:buFont typeface="Arial" panose="020B0604020202020204" pitchFamily="34" charset="0"/>
              <a:buChar char="•"/>
            </a:pPr>
            <a:r>
              <a:rPr lang="en-US" sz="1200" dirty="0"/>
              <a:t>Investigated variations in land prices among different cities.</a:t>
            </a:r>
          </a:p>
          <a:p>
            <a:pPr marL="628650" lvl="1" indent="-171450">
              <a:lnSpc>
                <a:spcPct val="150000"/>
              </a:lnSpc>
              <a:buFont typeface="Arial" panose="020B0604020202020204" pitchFamily="34" charset="0"/>
              <a:buChar char="•"/>
            </a:pPr>
            <a:r>
              <a:rPr lang="en-US" sz="1200" dirty="0"/>
              <a:t>Identified cities with notable price fluctuations and trends.</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Exploratory Data Analysis </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9130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2" name="Google Shape;342;p33"/>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b="1" dirty="0"/>
              <a:t>Geospatial Data Points:</a:t>
            </a:r>
          </a:p>
          <a:p>
            <a:pPr marL="742950" lvl="1" indent="-285750">
              <a:lnSpc>
                <a:spcPct val="150000"/>
              </a:lnSpc>
              <a:buFont typeface="Arial" panose="020B0604020202020204" pitchFamily="34" charset="0"/>
              <a:buChar char="•"/>
            </a:pPr>
            <a:r>
              <a:rPr lang="en-US" sz="1200" dirty="0"/>
              <a:t>Utilized data points with exact geographical coordinates.</a:t>
            </a:r>
          </a:p>
          <a:p>
            <a:pPr marL="285750" lvl="0" indent="-285750" algn="l" rtl="0">
              <a:lnSpc>
                <a:spcPct val="150000"/>
              </a:lnSpc>
              <a:spcBef>
                <a:spcPts val="0"/>
              </a:spcBef>
              <a:spcAft>
                <a:spcPts val="0"/>
              </a:spcAft>
              <a:buFont typeface="Arial" panose="020B0604020202020204" pitchFamily="34" charset="0"/>
              <a:buChar char="•"/>
            </a:pPr>
            <a:r>
              <a:rPr lang="en-US" sz="1200" b="1" dirty="0"/>
              <a:t>Distance Calculation:</a:t>
            </a:r>
          </a:p>
          <a:p>
            <a:pPr marL="742950" lvl="1" indent="-285750">
              <a:lnSpc>
                <a:spcPct val="150000"/>
              </a:lnSpc>
              <a:buFont typeface="Arial" panose="020B0604020202020204" pitchFamily="34" charset="0"/>
              <a:buChar char="•"/>
            </a:pPr>
            <a:r>
              <a:rPr lang="en-US" sz="1200" dirty="0"/>
              <a:t>Calculated distances from each land location to specific points of interest, such as schools, hospitals, railway station and main road.</a:t>
            </a:r>
          </a:p>
          <a:p>
            <a:pPr marL="285750" lvl="0" indent="-285750" algn="l" rtl="0">
              <a:lnSpc>
                <a:spcPct val="150000"/>
              </a:lnSpc>
              <a:spcBef>
                <a:spcPts val="0"/>
              </a:spcBef>
              <a:spcAft>
                <a:spcPts val="0"/>
              </a:spcAft>
              <a:buFont typeface="Arial" panose="020B0604020202020204" pitchFamily="34" charset="0"/>
              <a:buChar char="•"/>
            </a:pPr>
            <a:r>
              <a:rPr lang="en-US" sz="1200" b="1" dirty="0"/>
              <a:t>Spatial Network Analysis:</a:t>
            </a:r>
          </a:p>
          <a:p>
            <a:pPr marL="742950" lvl="1" indent="-285750">
              <a:lnSpc>
                <a:spcPct val="150000"/>
              </a:lnSpc>
              <a:buFont typeface="Arial" panose="020B0604020202020204" pitchFamily="34" charset="0"/>
              <a:buChar char="•"/>
            </a:pPr>
            <a:r>
              <a:rPr lang="en-US" sz="1200" dirty="0"/>
              <a:t>Conducted spatial network analysis to understand the relationships and connectivity between land locations and key amenities.</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Spatial Network Analysis  </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66121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784B0283-D7AD-78E2-60CC-8C4024635589}"/>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B9FD0540-219A-F45E-9EAD-F475BEFB703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2" name="Google Shape;342;p33">
            <a:extLst>
              <a:ext uri="{FF2B5EF4-FFF2-40B4-BE49-F238E27FC236}">
                <a16:creationId xmlns:a16="http://schemas.microsoft.com/office/drawing/2014/main" id="{F1B99FDA-D7A4-7F80-F215-442324001B35}"/>
              </a:ext>
            </a:extLst>
          </p:cNvPr>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b="1" dirty="0"/>
              <a:t>Multiple Linear Regression</a:t>
            </a:r>
          </a:p>
          <a:p>
            <a:pPr marL="0" lvl="0" indent="0" algn="l" rtl="0">
              <a:lnSpc>
                <a:spcPct val="150000"/>
              </a:lnSpc>
              <a:spcBef>
                <a:spcPts val="0"/>
              </a:spcBef>
              <a:spcAft>
                <a:spcPts val="0"/>
              </a:spcAft>
            </a:pPr>
            <a:endParaRPr lang="en-US" sz="500" b="1" dirty="0"/>
          </a:p>
          <a:p>
            <a:pPr marL="457200" lvl="1" indent="0" defTabSz="460375">
              <a:lnSpc>
                <a:spcPct val="150000"/>
              </a:lnSpc>
            </a:pPr>
            <a:r>
              <a:rPr lang="en-US" sz="1200" dirty="0"/>
              <a:t>Extension of linear regression to model the relationship between a dependent variable and two or more independent variables using a linear equation.</a:t>
            </a:r>
          </a:p>
          <a:p>
            <a:pPr marL="457200" lvl="1" indent="0" defTabSz="460375">
              <a:lnSpc>
                <a:spcPct val="150000"/>
              </a:lnSpc>
            </a:pPr>
            <a:endParaRPr lang="en-US" sz="500" dirty="0"/>
          </a:p>
          <a:p>
            <a:pPr marL="457200" lvl="1" indent="0" defTabSz="460375">
              <a:lnSpc>
                <a:spcPct val="150000"/>
              </a:lnSpc>
            </a:pPr>
            <a:r>
              <a:rPr lang="en-US" sz="1200" dirty="0"/>
              <a:t>						Y = </a:t>
            </a:r>
            <a:r>
              <a:rPr lang="el-GR" sz="1200" dirty="0"/>
              <a:t>β₀ + β₁</a:t>
            </a:r>
            <a:r>
              <a:rPr lang="en-US" sz="1200" dirty="0"/>
              <a:t>X₁ + </a:t>
            </a:r>
            <a:r>
              <a:rPr lang="el-GR" sz="1200" dirty="0"/>
              <a:t>β₂</a:t>
            </a:r>
            <a:r>
              <a:rPr lang="en-US" sz="1200" dirty="0"/>
              <a:t>X₂ + ... + </a:t>
            </a:r>
            <a:r>
              <a:rPr lang="el-GR" sz="1200" dirty="0"/>
              <a:t>β</a:t>
            </a:r>
            <a:r>
              <a:rPr lang="en-US" sz="1200" dirty="0"/>
              <a:t>ₖXₖ + </a:t>
            </a:r>
            <a:r>
              <a:rPr lang="el-GR" sz="1200" dirty="0"/>
              <a:t>ε</a:t>
            </a:r>
            <a:endParaRPr lang="en-US" sz="1200" dirty="0"/>
          </a:p>
          <a:p>
            <a:pPr marL="457200" lvl="1" indent="0" defTabSz="460375">
              <a:lnSpc>
                <a:spcPct val="150000"/>
              </a:lnSpc>
            </a:pPr>
            <a:endParaRPr lang="el-GR" sz="500" dirty="0"/>
          </a:p>
          <a:p>
            <a:pPr marL="457200" lvl="1" indent="0" defTabSz="460375">
              <a:lnSpc>
                <a:spcPct val="150000"/>
              </a:lnSpc>
            </a:pPr>
            <a:r>
              <a:rPr lang="en-US" sz="1200" dirty="0"/>
              <a:t>Y: Dependent variable | X₁, X₂, ..., Xₖ: Independent variables | </a:t>
            </a:r>
            <a:r>
              <a:rPr lang="el-GR" sz="1200" dirty="0"/>
              <a:t>β₀: </a:t>
            </a:r>
            <a:r>
              <a:rPr lang="en-US" sz="1200" dirty="0"/>
              <a:t>Intercept</a:t>
            </a:r>
          </a:p>
          <a:p>
            <a:pPr marL="457200" lvl="1" indent="0" defTabSz="460375">
              <a:lnSpc>
                <a:spcPct val="150000"/>
              </a:lnSpc>
            </a:pPr>
            <a:r>
              <a:rPr lang="el-GR" sz="1200" dirty="0"/>
              <a:t>β₁, β₂, ..., β</a:t>
            </a:r>
            <a:r>
              <a:rPr lang="en-US" sz="1200" dirty="0"/>
              <a:t>ₖ: Coefficients for each independent variable | </a:t>
            </a:r>
            <a:r>
              <a:rPr lang="el-GR" sz="1200" dirty="0"/>
              <a:t>ε: </a:t>
            </a:r>
            <a:r>
              <a:rPr lang="en-US" sz="1200" dirty="0"/>
              <a:t>Error term</a:t>
            </a:r>
          </a:p>
          <a:p>
            <a:pPr marL="457200" lvl="1" indent="0" defTabSz="460375">
              <a:lnSpc>
                <a:spcPct val="150000"/>
              </a:lnSpc>
            </a:pPr>
            <a:endParaRPr lang="en-US" sz="400" dirty="0"/>
          </a:p>
          <a:p>
            <a:pPr marL="457200" lvl="1" indent="0" defTabSz="460375">
              <a:lnSpc>
                <a:spcPct val="150000"/>
              </a:lnSpc>
            </a:pPr>
            <a:r>
              <a:rPr lang="en-US" sz="1200" dirty="0"/>
              <a:t>Assumptions: Similar to simple linear regression with additional assumption of no multicollinearity between independent variables.</a:t>
            </a:r>
            <a:endParaRPr lang="en-US" sz="1200" b="1" dirty="0"/>
          </a:p>
        </p:txBody>
      </p:sp>
      <p:sp>
        <p:nvSpPr>
          <p:cNvPr id="345" name="Google Shape;345;p33">
            <a:extLst>
              <a:ext uri="{FF2B5EF4-FFF2-40B4-BE49-F238E27FC236}">
                <a16:creationId xmlns:a16="http://schemas.microsoft.com/office/drawing/2014/main" id="{44477732-F7A3-553C-DD39-F1103DB38B59}"/>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Machine Learning</a:t>
            </a:r>
            <a:endParaRPr dirty="0">
              <a:latin typeface="Quicksand" pitchFamily="2" charset="0"/>
            </a:endParaRPr>
          </a:p>
        </p:txBody>
      </p:sp>
      <p:sp>
        <p:nvSpPr>
          <p:cNvPr id="348" name="Google Shape;348;p33">
            <a:extLst>
              <a:ext uri="{FF2B5EF4-FFF2-40B4-BE49-F238E27FC236}">
                <a16:creationId xmlns:a16="http://schemas.microsoft.com/office/drawing/2014/main" id="{A86DDADE-C425-5141-A18B-53094D14558A}"/>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3119899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5CEC26DC-98E0-AAA0-9581-5F69FBD94723}"/>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EE991543-F0A4-6C2A-12DD-E9BE7E280D6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2" name="Google Shape;342;p33">
            <a:extLst>
              <a:ext uri="{FF2B5EF4-FFF2-40B4-BE49-F238E27FC236}">
                <a16:creationId xmlns:a16="http://schemas.microsoft.com/office/drawing/2014/main" id="{F6F20F40-7D1D-A321-3B31-9AF2B9504585}"/>
              </a:ext>
            </a:extLst>
          </p:cNvPr>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b="1" dirty="0"/>
              <a:t>Random Forest Regressor </a:t>
            </a:r>
          </a:p>
          <a:p>
            <a:pPr marL="0" lvl="0" indent="0" algn="l" rtl="0">
              <a:lnSpc>
                <a:spcPct val="150000"/>
              </a:lnSpc>
              <a:spcBef>
                <a:spcPts val="0"/>
              </a:spcBef>
              <a:spcAft>
                <a:spcPts val="0"/>
              </a:spcAft>
            </a:pPr>
            <a:endParaRPr lang="en-US" sz="500" b="1" dirty="0"/>
          </a:p>
          <a:p>
            <a:pPr marL="457200" lvl="1" indent="0" defTabSz="460375">
              <a:lnSpc>
                <a:spcPct val="150000"/>
              </a:lnSpc>
            </a:pPr>
            <a:r>
              <a:rPr lang="en-US" sz="1200" dirty="0"/>
              <a:t>Ensemble learning method based on decision trees, creating a robust predictor by aggregating multiple decision trees. It builds numerous trees using random subsets of features and data and averages their predictions for improved accuracy.</a:t>
            </a:r>
          </a:p>
          <a:p>
            <a:pPr marL="457200" lvl="1" indent="0" defTabSz="460375">
              <a:lnSpc>
                <a:spcPct val="150000"/>
              </a:lnSpc>
            </a:pPr>
            <a:endParaRPr lang="en-US" sz="500" dirty="0"/>
          </a:p>
          <a:p>
            <a:pPr marL="457200" lvl="1" indent="0" defTabSz="460375">
              <a:lnSpc>
                <a:spcPct val="150000"/>
              </a:lnSpc>
            </a:pPr>
            <a:r>
              <a:rPr lang="en-US" sz="1200" dirty="0"/>
              <a:t>Limitations:</a:t>
            </a:r>
          </a:p>
          <a:p>
            <a:pPr marL="457200" lvl="1" indent="0" defTabSz="460375">
              <a:lnSpc>
                <a:spcPct val="150000"/>
              </a:lnSpc>
            </a:pPr>
            <a:endParaRPr lang="en-US" sz="500" dirty="0"/>
          </a:p>
          <a:p>
            <a:pPr marL="798513" lvl="1" indent="-171450" defTabSz="460375">
              <a:lnSpc>
                <a:spcPct val="150000"/>
              </a:lnSpc>
              <a:buFont typeface="Arial" panose="020B0604020202020204" pitchFamily="34" charset="0"/>
              <a:buChar char="•"/>
            </a:pPr>
            <a:r>
              <a:rPr lang="en-US" sz="1200" dirty="0"/>
              <a:t>Lack of interpretability.</a:t>
            </a:r>
          </a:p>
          <a:p>
            <a:pPr marL="798513" lvl="1" indent="-171450" defTabSz="460375">
              <a:lnSpc>
                <a:spcPct val="150000"/>
              </a:lnSpc>
              <a:buFont typeface="Arial" panose="020B0604020202020204" pitchFamily="34" charset="0"/>
              <a:buChar char="•"/>
            </a:pPr>
            <a:r>
              <a:rPr lang="en-US" sz="1200" dirty="0"/>
              <a:t>Computationally intensive for large datasets.</a:t>
            </a:r>
          </a:p>
          <a:p>
            <a:pPr marL="798513" lvl="1" indent="-171450" defTabSz="460375">
              <a:lnSpc>
                <a:spcPct val="150000"/>
              </a:lnSpc>
              <a:buFont typeface="Arial" panose="020B0604020202020204" pitchFamily="34" charset="0"/>
              <a:buChar char="•"/>
            </a:pPr>
            <a:r>
              <a:rPr lang="en-US" sz="1200" dirty="0"/>
              <a:t>May struggle with highly correlated features.</a:t>
            </a:r>
            <a:endParaRPr lang="en-US" sz="1200" b="1" dirty="0"/>
          </a:p>
        </p:txBody>
      </p:sp>
      <p:sp>
        <p:nvSpPr>
          <p:cNvPr id="345" name="Google Shape;345;p33">
            <a:extLst>
              <a:ext uri="{FF2B5EF4-FFF2-40B4-BE49-F238E27FC236}">
                <a16:creationId xmlns:a16="http://schemas.microsoft.com/office/drawing/2014/main" id="{C905485E-F5AD-24A1-46E5-11DD84AA6E85}"/>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Machine Learning</a:t>
            </a:r>
            <a:endParaRPr dirty="0">
              <a:latin typeface="Quicksand" pitchFamily="2" charset="0"/>
            </a:endParaRPr>
          </a:p>
        </p:txBody>
      </p:sp>
      <p:sp>
        <p:nvSpPr>
          <p:cNvPr id="348" name="Google Shape;348;p33">
            <a:extLst>
              <a:ext uri="{FF2B5EF4-FFF2-40B4-BE49-F238E27FC236}">
                <a16:creationId xmlns:a16="http://schemas.microsoft.com/office/drawing/2014/main" id="{3505ED95-5209-A034-1E19-4DDE692DFBBC}"/>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620509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9485C6A8-1253-002D-9557-2BDFBF4FE422}"/>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771D3CE9-BAD3-3B9E-7E1D-CF619A8EC81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2" name="Google Shape;342;p33">
            <a:extLst>
              <a:ext uri="{FF2B5EF4-FFF2-40B4-BE49-F238E27FC236}">
                <a16:creationId xmlns:a16="http://schemas.microsoft.com/office/drawing/2014/main" id="{F9FD297B-5154-C890-AF8E-1075B3BC6F0A}"/>
              </a:ext>
            </a:extLst>
          </p:cNvPr>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b="1" dirty="0"/>
              <a:t>Gradient Boosting Regressor </a:t>
            </a:r>
          </a:p>
          <a:p>
            <a:pPr marL="0" lvl="0" indent="0" algn="l" rtl="0">
              <a:lnSpc>
                <a:spcPct val="150000"/>
              </a:lnSpc>
              <a:spcBef>
                <a:spcPts val="0"/>
              </a:spcBef>
              <a:spcAft>
                <a:spcPts val="0"/>
              </a:spcAft>
            </a:pPr>
            <a:endParaRPr lang="en-US" sz="500" b="1" dirty="0"/>
          </a:p>
          <a:p>
            <a:pPr marL="457200" lvl="1" indent="0" defTabSz="460375">
              <a:lnSpc>
                <a:spcPct val="150000"/>
              </a:lnSpc>
            </a:pPr>
            <a:r>
              <a:rPr lang="en-US" sz="1200" dirty="0"/>
              <a:t>Gradient Boost Regressor is a powerful machine learning technique for regression tasks.</a:t>
            </a:r>
          </a:p>
          <a:p>
            <a:pPr marL="457200" lvl="1" indent="0" defTabSz="460375">
              <a:lnSpc>
                <a:spcPct val="150000"/>
              </a:lnSpc>
            </a:pPr>
            <a:r>
              <a:rPr lang="en-US" sz="1200" dirty="0"/>
              <a:t>It belongs to the ensemble learning methods, combining the strength of multiple weak learners to build a strong predictive model. Typically decision trees with limited depth, also known as "base learners.“ which iteratively improves upon the mistakes of previous models by fitting new base learners to the residuals of the current model.</a:t>
            </a:r>
          </a:p>
          <a:p>
            <a:pPr marL="457200" lvl="1" indent="0" defTabSz="460375">
              <a:lnSpc>
                <a:spcPct val="150000"/>
              </a:lnSpc>
            </a:pPr>
            <a:endParaRPr lang="en-US" sz="500" dirty="0"/>
          </a:p>
          <a:p>
            <a:pPr marL="798513" lvl="1" indent="-171450" defTabSz="460375">
              <a:lnSpc>
                <a:spcPct val="150000"/>
              </a:lnSpc>
              <a:buFont typeface="Arial" panose="020B0604020202020204" pitchFamily="34" charset="0"/>
              <a:buChar char="•"/>
            </a:pPr>
            <a:r>
              <a:rPr lang="en-US" sz="1200" dirty="0"/>
              <a:t>Learning rate: Controls the contribution of each base learner to the final prediction.</a:t>
            </a:r>
          </a:p>
          <a:p>
            <a:pPr marL="798513" lvl="1" indent="-171450" defTabSz="460375">
              <a:lnSpc>
                <a:spcPct val="150000"/>
              </a:lnSpc>
              <a:buFont typeface="Arial" panose="020B0604020202020204" pitchFamily="34" charset="0"/>
              <a:buChar char="•"/>
            </a:pPr>
            <a:r>
              <a:rPr lang="en-US" sz="1200" dirty="0"/>
              <a:t>Number of estimators: Number of base learners to be iteratively trained.</a:t>
            </a:r>
          </a:p>
          <a:p>
            <a:pPr marL="798513" lvl="1" indent="-171450" defTabSz="460375">
              <a:lnSpc>
                <a:spcPct val="150000"/>
              </a:lnSpc>
              <a:buFont typeface="Arial" panose="020B0604020202020204" pitchFamily="34" charset="0"/>
              <a:buChar char="•"/>
            </a:pPr>
            <a:r>
              <a:rPr lang="en-US" sz="1200" dirty="0"/>
              <a:t>Tree-specific parameters: Control the characteristics of the base learners (e.g., max depth, min samples split).</a:t>
            </a:r>
          </a:p>
        </p:txBody>
      </p:sp>
      <p:sp>
        <p:nvSpPr>
          <p:cNvPr id="345" name="Google Shape;345;p33">
            <a:extLst>
              <a:ext uri="{FF2B5EF4-FFF2-40B4-BE49-F238E27FC236}">
                <a16:creationId xmlns:a16="http://schemas.microsoft.com/office/drawing/2014/main" id="{D7DCACD1-BDC2-849B-EED8-19A42BEC8969}"/>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Machine Learning</a:t>
            </a:r>
            <a:endParaRPr dirty="0">
              <a:latin typeface="Quicksand" pitchFamily="2" charset="0"/>
            </a:endParaRPr>
          </a:p>
        </p:txBody>
      </p:sp>
      <p:sp>
        <p:nvSpPr>
          <p:cNvPr id="348" name="Google Shape;348;p33">
            <a:extLst>
              <a:ext uri="{FF2B5EF4-FFF2-40B4-BE49-F238E27FC236}">
                <a16:creationId xmlns:a16="http://schemas.microsoft.com/office/drawing/2014/main" id="{D6121536-DE97-1AE7-1ECA-801DBB3C1BBF}"/>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779558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Quicksand bold" pitchFamily="2" charset="0"/>
              </a:rPr>
              <a:t>Table of contents</a:t>
            </a:r>
            <a:endParaRPr dirty="0">
              <a:latin typeface="Quicksand bold" pitchFamily="2" charset="0"/>
            </a:endParaRPr>
          </a:p>
        </p:txBody>
      </p:sp>
      <p:sp>
        <p:nvSpPr>
          <p:cNvPr id="310" name="Google Shape;310;p31"/>
          <p:cNvSpPr txBox="1">
            <a:spLocks noGrp="1"/>
          </p:cNvSpPr>
          <p:nvPr>
            <p:ph type="title" idx="5"/>
          </p:nvPr>
        </p:nvSpPr>
        <p:spPr>
          <a:xfrm>
            <a:off x="713225" y="1141288"/>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1" name="Google Shape;311;p31"/>
          <p:cNvSpPr txBox="1">
            <a:spLocks noGrp="1"/>
          </p:cNvSpPr>
          <p:nvPr>
            <p:ph type="title" idx="6"/>
          </p:nvPr>
        </p:nvSpPr>
        <p:spPr>
          <a:xfrm>
            <a:off x="3359125" y="2994063"/>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12" name="Google Shape;312;p31"/>
          <p:cNvSpPr txBox="1">
            <a:spLocks noGrp="1"/>
          </p:cNvSpPr>
          <p:nvPr>
            <p:ph type="title" idx="7"/>
          </p:nvPr>
        </p:nvSpPr>
        <p:spPr>
          <a:xfrm>
            <a:off x="713225" y="2994063"/>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3" name="Google Shape;313;p31"/>
          <p:cNvSpPr txBox="1">
            <a:spLocks noGrp="1"/>
          </p:cNvSpPr>
          <p:nvPr>
            <p:ph type="title" idx="8"/>
          </p:nvPr>
        </p:nvSpPr>
        <p:spPr>
          <a:xfrm>
            <a:off x="3359125" y="1142055"/>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6" name="Google Shape;316;p31"/>
          <p:cNvSpPr txBox="1">
            <a:spLocks noGrp="1"/>
          </p:cNvSpPr>
          <p:nvPr>
            <p:ph type="title" idx="14"/>
          </p:nvPr>
        </p:nvSpPr>
        <p:spPr>
          <a:xfrm>
            <a:off x="5997638" y="2994063"/>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17" name="Google Shape;317;p31"/>
          <p:cNvSpPr txBox="1">
            <a:spLocks noGrp="1"/>
          </p:cNvSpPr>
          <p:nvPr>
            <p:ph type="title" idx="15"/>
          </p:nvPr>
        </p:nvSpPr>
        <p:spPr>
          <a:xfrm>
            <a:off x="5997638" y="1142055"/>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8" name="Google Shape;318;p31"/>
          <p:cNvSpPr txBox="1">
            <a:spLocks noGrp="1"/>
          </p:cNvSpPr>
          <p:nvPr>
            <p:ph type="subTitle" idx="16"/>
          </p:nvPr>
        </p:nvSpPr>
        <p:spPr>
          <a:xfrm>
            <a:off x="713225" y="1594574"/>
            <a:ext cx="2423100" cy="837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Quicksand bold" pitchFamily="2" charset="0"/>
              </a:rPr>
              <a:t>Introduction to the project</a:t>
            </a:r>
            <a:endParaRPr sz="1800" dirty="0">
              <a:latin typeface="Quicksand bold" pitchFamily="2" charset="0"/>
            </a:endParaRPr>
          </a:p>
        </p:txBody>
      </p:sp>
      <p:sp>
        <p:nvSpPr>
          <p:cNvPr id="324" name="Google Shape;324;p31"/>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
        <p:nvSpPr>
          <p:cNvPr id="24" name="Google Shape;318;p31">
            <a:extLst>
              <a:ext uri="{FF2B5EF4-FFF2-40B4-BE49-F238E27FC236}">
                <a16:creationId xmlns:a16="http://schemas.microsoft.com/office/drawing/2014/main" id="{BA940492-F5AD-4B0D-FBA3-BF4EA83A01C0}"/>
              </a:ext>
            </a:extLst>
          </p:cNvPr>
          <p:cNvSpPr txBox="1">
            <a:spLocks/>
          </p:cNvSpPr>
          <p:nvPr/>
        </p:nvSpPr>
        <p:spPr>
          <a:xfrm>
            <a:off x="3360450" y="1594574"/>
            <a:ext cx="2423100" cy="83792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dirty="0">
                <a:latin typeface="Quicksand bold" pitchFamily="2" charset="0"/>
              </a:rPr>
              <a:t>Literature Review</a:t>
            </a:r>
          </a:p>
        </p:txBody>
      </p:sp>
      <p:sp>
        <p:nvSpPr>
          <p:cNvPr id="25" name="Google Shape;318;p31">
            <a:extLst>
              <a:ext uri="{FF2B5EF4-FFF2-40B4-BE49-F238E27FC236}">
                <a16:creationId xmlns:a16="http://schemas.microsoft.com/office/drawing/2014/main" id="{9D59F4C5-1B57-1230-2FDA-49F0D12B8FAC}"/>
              </a:ext>
            </a:extLst>
          </p:cNvPr>
          <p:cNvSpPr txBox="1">
            <a:spLocks/>
          </p:cNvSpPr>
          <p:nvPr/>
        </p:nvSpPr>
        <p:spPr>
          <a:xfrm>
            <a:off x="5997638" y="1579288"/>
            <a:ext cx="2423100" cy="83792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dirty="0">
                <a:latin typeface="Quicksand bold" pitchFamily="2" charset="0"/>
              </a:rPr>
              <a:t>Methodology</a:t>
            </a:r>
          </a:p>
        </p:txBody>
      </p:sp>
      <p:sp>
        <p:nvSpPr>
          <p:cNvPr id="26" name="Google Shape;318;p31">
            <a:extLst>
              <a:ext uri="{FF2B5EF4-FFF2-40B4-BE49-F238E27FC236}">
                <a16:creationId xmlns:a16="http://schemas.microsoft.com/office/drawing/2014/main" id="{831F9827-95D6-D18F-6BFE-D3E412D669C9}"/>
              </a:ext>
            </a:extLst>
          </p:cNvPr>
          <p:cNvSpPr txBox="1">
            <a:spLocks/>
          </p:cNvSpPr>
          <p:nvPr/>
        </p:nvSpPr>
        <p:spPr>
          <a:xfrm>
            <a:off x="723263" y="3432963"/>
            <a:ext cx="2423100" cy="83792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dirty="0">
                <a:latin typeface="Quicksand bold" pitchFamily="2" charset="0"/>
              </a:rPr>
              <a:t>Results &amp; Discussion</a:t>
            </a:r>
          </a:p>
        </p:txBody>
      </p:sp>
      <p:sp>
        <p:nvSpPr>
          <p:cNvPr id="27" name="Google Shape;318;p31">
            <a:extLst>
              <a:ext uri="{FF2B5EF4-FFF2-40B4-BE49-F238E27FC236}">
                <a16:creationId xmlns:a16="http://schemas.microsoft.com/office/drawing/2014/main" id="{BF6FD5C4-5A6F-72B3-2BCE-48261BA11032}"/>
              </a:ext>
            </a:extLst>
          </p:cNvPr>
          <p:cNvSpPr txBox="1">
            <a:spLocks/>
          </p:cNvSpPr>
          <p:nvPr/>
        </p:nvSpPr>
        <p:spPr>
          <a:xfrm>
            <a:off x="3360450" y="3427544"/>
            <a:ext cx="2423100" cy="83792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dirty="0">
                <a:latin typeface="Quicksand bold" pitchFamily="2" charset="0"/>
              </a:rPr>
              <a:t>Conclusion &amp; Future Works</a:t>
            </a:r>
          </a:p>
        </p:txBody>
      </p:sp>
      <p:sp>
        <p:nvSpPr>
          <p:cNvPr id="28" name="Google Shape;318;p31">
            <a:extLst>
              <a:ext uri="{FF2B5EF4-FFF2-40B4-BE49-F238E27FC236}">
                <a16:creationId xmlns:a16="http://schemas.microsoft.com/office/drawing/2014/main" id="{40DB5641-38CD-5553-C5C7-C6540AF41A70}"/>
              </a:ext>
            </a:extLst>
          </p:cNvPr>
          <p:cNvSpPr txBox="1">
            <a:spLocks/>
          </p:cNvSpPr>
          <p:nvPr/>
        </p:nvSpPr>
        <p:spPr>
          <a:xfrm>
            <a:off x="6007675" y="3427543"/>
            <a:ext cx="2423100" cy="83792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dirty="0">
                <a:latin typeface="Quicksand bold" pitchFamily="2" charset="0"/>
              </a:rPr>
              <a:t>Acknowledgement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474A9684-FB00-02BA-DDE7-8294D16EC5C5}"/>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48D4BA8C-45FA-5644-6643-87BC5460038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2" name="Google Shape;342;p33">
            <a:extLst>
              <a:ext uri="{FF2B5EF4-FFF2-40B4-BE49-F238E27FC236}">
                <a16:creationId xmlns:a16="http://schemas.microsoft.com/office/drawing/2014/main" id="{68A806F3-5975-95AD-51AE-5884E7F003AF}"/>
              </a:ext>
            </a:extLst>
          </p:cNvPr>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b="1" dirty="0"/>
              <a:t>XG Boosting Regressor </a:t>
            </a:r>
          </a:p>
          <a:p>
            <a:pPr marL="0" lvl="0" indent="0" algn="l" rtl="0">
              <a:lnSpc>
                <a:spcPct val="150000"/>
              </a:lnSpc>
              <a:spcBef>
                <a:spcPts val="0"/>
              </a:spcBef>
              <a:spcAft>
                <a:spcPts val="0"/>
              </a:spcAft>
            </a:pPr>
            <a:endParaRPr lang="en-US" sz="500" b="1" dirty="0"/>
          </a:p>
          <a:p>
            <a:pPr marL="457200" lvl="1" indent="0" defTabSz="460375">
              <a:lnSpc>
                <a:spcPct val="150000"/>
              </a:lnSpc>
            </a:pPr>
            <a:r>
              <a:rPr lang="en-US" sz="1200" dirty="0" err="1"/>
              <a:t>XGBoost</a:t>
            </a:r>
            <a:r>
              <a:rPr lang="en-US" sz="1200" dirty="0"/>
              <a:t> (Extreme Gradient Boosting) Regressor is a powerful machine learning algorithm known for its efficiency and effectiveness in regression tasks. Developed by Tianqi Chen and now maintained by the Distributed (Deep) Machine Learning Community.</a:t>
            </a:r>
          </a:p>
          <a:p>
            <a:pPr marL="457200" lvl="1" indent="0" defTabSz="460375">
              <a:lnSpc>
                <a:spcPct val="150000"/>
              </a:lnSpc>
            </a:pPr>
            <a:endParaRPr lang="en-US" sz="500" dirty="0"/>
          </a:p>
          <a:p>
            <a:pPr marL="798513" lvl="2" indent="-171450" defTabSz="400050">
              <a:lnSpc>
                <a:spcPct val="150000"/>
              </a:lnSpc>
              <a:spcBef>
                <a:spcPts val="0"/>
              </a:spcBef>
              <a:buFont typeface="Arial" panose="020B0604020202020204" pitchFamily="34" charset="0"/>
              <a:buChar char="•"/>
            </a:pPr>
            <a:r>
              <a:rPr lang="en-US" sz="1200" dirty="0" err="1"/>
              <a:t>XGBoost</a:t>
            </a:r>
            <a:r>
              <a:rPr lang="en-US" sz="1200" dirty="0"/>
              <a:t> includes regularization techniques to prevent overfitting, such as L1 and L2 regularization.</a:t>
            </a:r>
          </a:p>
          <a:p>
            <a:pPr marL="798513" lvl="2" indent="-171450" defTabSz="400050">
              <a:lnSpc>
                <a:spcPct val="150000"/>
              </a:lnSpc>
              <a:spcBef>
                <a:spcPts val="0"/>
              </a:spcBef>
              <a:buFont typeface="Arial" panose="020B0604020202020204" pitchFamily="34" charset="0"/>
              <a:buChar char="•"/>
            </a:pPr>
            <a:r>
              <a:rPr lang="en-US" sz="1200" dirty="0"/>
              <a:t>Implements a process called tree pruning to remove splits that contribute little to reducing the loss, resulting in simpler and more efficient trees.</a:t>
            </a:r>
          </a:p>
          <a:p>
            <a:pPr marL="798513" lvl="2" indent="-171450" defTabSz="400050">
              <a:lnSpc>
                <a:spcPct val="150000"/>
              </a:lnSpc>
              <a:spcBef>
                <a:spcPts val="0"/>
              </a:spcBef>
              <a:buFont typeface="Arial" panose="020B0604020202020204" pitchFamily="34" charset="0"/>
              <a:buChar char="•"/>
            </a:pPr>
            <a:r>
              <a:rPr lang="en-US" sz="1200" dirty="0"/>
              <a:t>Supports built-in cross-validation capabilities to tune hyperparameters and prevent overfitting.</a:t>
            </a:r>
          </a:p>
          <a:p>
            <a:pPr marL="457200" lvl="1" indent="0" defTabSz="460375">
              <a:lnSpc>
                <a:spcPct val="150000"/>
              </a:lnSpc>
            </a:pPr>
            <a:endParaRPr lang="en-US" sz="1200" b="1" dirty="0"/>
          </a:p>
        </p:txBody>
      </p:sp>
      <p:sp>
        <p:nvSpPr>
          <p:cNvPr id="345" name="Google Shape;345;p33">
            <a:extLst>
              <a:ext uri="{FF2B5EF4-FFF2-40B4-BE49-F238E27FC236}">
                <a16:creationId xmlns:a16="http://schemas.microsoft.com/office/drawing/2014/main" id="{71DD29B7-6037-285D-C86D-556D65729EF5}"/>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Machine Learning</a:t>
            </a:r>
            <a:endParaRPr dirty="0">
              <a:latin typeface="Quicksand" pitchFamily="2" charset="0"/>
            </a:endParaRPr>
          </a:p>
        </p:txBody>
      </p:sp>
      <p:sp>
        <p:nvSpPr>
          <p:cNvPr id="348" name="Google Shape;348;p33">
            <a:extLst>
              <a:ext uri="{FF2B5EF4-FFF2-40B4-BE49-F238E27FC236}">
                <a16:creationId xmlns:a16="http://schemas.microsoft.com/office/drawing/2014/main" id="{D9579791-E278-C94A-6017-BC3D37021131}"/>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4194203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BA9C6B69-135D-B1E0-0869-35FFBA80E3A1}"/>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E4D17C8D-23E9-CAE0-A5F6-0B4132BFA28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2" name="Google Shape;342;p33">
            <a:extLst>
              <a:ext uri="{FF2B5EF4-FFF2-40B4-BE49-F238E27FC236}">
                <a16:creationId xmlns:a16="http://schemas.microsoft.com/office/drawing/2014/main" id="{6019295A-FE4C-AC14-5731-35499172EAC1}"/>
              </a:ext>
            </a:extLst>
          </p:cNvPr>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b="1" dirty="0"/>
              <a:t>Artificial Neural Networks</a:t>
            </a:r>
          </a:p>
          <a:p>
            <a:pPr marL="0" lvl="0" indent="0" algn="l" rtl="0">
              <a:lnSpc>
                <a:spcPct val="150000"/>
              </a:lnSpc>
              <a:spcBef>
                <a:spcPts val="0"/>
              </a:spcBef>
              <a:spcAft>
                <a:spcPts val="0"/>
              </a:spcAft>
            </a:pPr>
            <a:endParaRPr lang="en-US" sz="500" b="1" dirty="0"/>
          </a:p>
          <a:p>
            <a:pPr marL="457200" lvl="1" indent="0" defTabSz="460375">
              <a:lnSpc>
                <a:spcPct val="150000"/>
              </a:lnSpc>
            </a:pPr>
            <a:r>
              <a:rPr lang="en-US" sz="1200" dirty="0"/>
              <a:t>ANNs are computational models inspired by the structure and functioning of the human brain consist of interconnected nodes (neurons) organized in layers.</a:t>
            </a:r>
          </a:p>
          <a:p>
            <a:pPr marL="457200" lvl="1" indent="0" defTabSz="460375">
              <a:lnSpc>
                <a:spcPct val="150000"/>
              </a:lnSpc>
            </a:pPr>
            <a:endParaRPr lang="en-US" sz="500" dirty="0"/>
          </a:p>
          <a:p>
            <a:pPr marL="798513" lvl="1" indent="-171450" defTabSz="460375">
              <a:lnSpc>
                <a:spcPct val="150000"/>
              </a:lnSpc>
              <a:buFont typeface="Arial" panose="020B0604020202020204" pitchFamily="34" charset="0"/>
              <a:buChar char="•"/>
            </a:pPr>
            <a:r>
              <a:rPr lang="en-US" sz="1200" dirty="0"/>
              <a:t>Input Layer: Receives input data.</a:t>
            </a:r>
          </a:p>
          <a:p>
            <a:pPr marL="798513" lvl="1" indent="-171450" defTabSz="460375">
              <a:lnSpc>
                <a:spcPct val="150000"/>
              </a:lnSpc>
              <a:buFont typeface="Arial" panose="020B0604020202020204" pitchFamily="34" charset="0"/>
              <a:buChar char="•"/>
            </a:pPr>
            <a:r>
              <a:rPr lang="en-US" sz="1200" dirty="0"/>
              <a:t>Hidden Layers: Process the input through weighted connections.</a:t>
            </a:r>
          </a:p>
          <a:p>
            <a:pPr marL="798513" lvl="1" indent="-171450" defTabSz="460375">
              <a:lnSpc>
                <a:spcPct val="150000"/>
              </a:lnSpc>
              <a:buFont typeface="Arial" panose="020B0604020202020204" pitchFamily="34" charset="0"/>
              <a:buChar char="•"/>
            </a:pPr>
            <a:r>
              <a:rPr lang="en-US" sz="1200" dirty="0"/>
              <a:t>Output Layer: Produces the final output.</a:t>
            </a:r>
          </a:p>
          <a:p>
            <a:pPr marL="457200" lvl="1" indent="0" defTabSz="460375">
              <a:lnSpc>
                <a:spcPct val="150000"/>
              </a:lnSpc>
            </a:pPr>
            <a:endParaRPr lang="en-US" sz="500" dirty="0"/>
          </a:p>
          <a:p>
            <a:pPr marL="798513" lvl="1" indent="-171450" defTabSz="460375">
              <a:lnSpc>
                <a:spcPct val="150000"/>
              </a:lnSpc>
              <a:buFont typeface="Arial" panose="020B0604020202020204" pitchFamily="34" charset="0"/>
              <a:buChar char="•"/>
            </a:pPr>
            <a:r>
              <a:rPr lang="en-US" sz="1200" dirty="0"/>
              <a:t>Input data is passed through the network, layer by layer, to produce an output.</a:t>
            </a:r>
          </a:p>
          <a:p>
            <a:pPr marL="798513" lvl="1" indent="-171450" defTabSz="460375">
              <a:lnSpc>
                <a:spcPct val="150000"/>
              </a:lnSpc>
              <a:buFont typeface="Arial" panose="020B0604020202020204" pitchFamily="34" charset="0"/>
              <a:buChar char="•"/>
            </a:pPr>
            <a:r>
              <a:rPr lang="en-US" sz="1200" dirty="0"/>
              <a:t>Introduces non-linearity, allowing the network to learn complex patterns.</a:t>
            </a:r>
          </a:p>
          <a:p>
            <a:pPr marL="798513" lvl="1" indent="-171450" defTabSz="460375">
              <a:lnSpc>
                <a:spcPct val="150000"/>
              </a:lnSpc>
              <a:buFont typeface="Arial" panose="020B0604020202020204" pitchFamily="34" charset="0"/>
              <a:buChar char="•"/>
            </a:pPr>
            <a:r>
              <a:rPr lang="en-US" sz="1200" dirty="0"/>
              <a:t>Adjusts the weights of connections to minimize the difference between predicted and actual outputs.</a:t>
            </a:r>
            <a:endParaRPr lang="en-US" sz="1200" b="1" dirty="0"/>
          </a:p>
        </p:txBody>
      </p:sp>
      <p:sp>
        <p:nvSpPr>
          <p:cNvPr id="345" name="Google Shape;345;p33">
            <a:extLst>
              <a:ext uri="{FF2B5EF4-FFF2-40B4-BE49-F238E27FC236}">
                <a16:creationId xmlns:a16="http://schemas.microsoft.com/office/drawing/2014/main" id="{2BAE2EA8-4C4C-5716-638B-5E185876AE11}"/>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Machine Learning</a:t>
            </a:r>
            <a:endParaRPr dirty="0">
              <a:latin typeface="Quicksand" pitchFamily="2" charset="0"/>
            </a:endParaRPr>
          </a:p>
        </p:txBody>
      </p:sp>
      <p:sp>
        <p:nvSpPr>
          <p:cNvPr id="348" name="Google Shape;348;p33">
            <a:extLst>
              <a:ext uri="{FF2B5EF4-FFF2-40B4-BE49-F238E27FC236}">
                <a16:creationId xmlns:a16="http://schemas.microsoft.com/office/drawing/2014/main" id="{6000BDB8-89AD-7CB2-78A7-0E89D09A1AB7}"/>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959479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03. Methodology</a:t>
            </a:r>
            <a:endParaRPr dirty="0"/>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Tools Used</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pic>
        <p:nvPicPr>
          <p:cNvPr id="6" name="Picture 5">
            <a:extLst>
              <a:ext uri="{FF2B5EF4-FFF2-40B4-BE49-F238E27FC236}">
                <a16:creationId xmlns:a16="http://schemas.microsoft.com/office/drawing/2014/main" id="{4E0A34E4-F2F5-F403-2F46-943E21198E2B}"/>
              </a:ext>
            </a:extLst>
          </p:cNvPr>
          <p:cNvPicPr>
            <a:picLocks noChangeAspect="1"/>
          </p:cNvPicPr>
          <p:nvPr/>
        </p:nvPicPr>
        <p:blipFill>
          <a:blip r:embed="rId3"/>
          <a:stretch>
            <a:fillRect/>
          </a:stretch>
        </p:blipFill>
        <p:spPr>
          <a:xfrm>
            <a:off x="913333" y="1812131"/>
            <a:ext cx="1268137" cy="713327"/>
          </a:xfrm>
          <a:prstGeom prst="rect">
            <a:avLst/>
          </a:prstGeom>
        </p:spPr>
      </p:pic>
      <p:pic>
        <p:nvPicPr>
          <p:cNvPr id="7" name="Picture 6">
            <a:extLst>
              <a:ext uri="{FF2B5EF4-FFF2-40B4-BE49-F238E27FC236}">
                <a16:creationId xmlns:a16="http://schemas.microsoft.com/office/drawing/2014/main" id="{AC9B9185-766D-C4E0-38EF-A0BBE9A74A07}"/>
              </a:ext>
            </a:extLst>
          </p:cNvPr>
          <p:cNvPicPr>
            <a:picLocks noChangeAspect="1"/>
          </p:cNvPicPr>
          <p:nvPr/>
        </p:nvPicPr>
        <p:blipFill>
          <a:blip r:embed="rId4"/>
          <a:stretch>
            <a:fillRect/>
          </a:stretch>
        </p:blipFill>
        <p:spPr>
          <a:xfrm>
            <a:off x="3016201" y="1866675"/>
            <a:ext cx="1022400" cy="524354"/>
          </a:xfrm>
          <a:prstGeom prst="rect">
            <a:avLst/>
          </a:prstGeom>
        </p:spPr>
      </p:pic>
      <p:pic>
        <p:nvPicPr>
          <p:cNvPr id="8" name="Picture 7">
            <a:extLst>
              <a:ext uri="{FF2B5EF4-FFF2-40B4-BE49-F238E27FC236}">
                <a16:creationId xmlns:a16="http://schemas.microsoft.com/office/drawing/2014/main" id="{7A6253B8-281E-3AC2-0B02-024BA5C1489C}"/>
              </a:ext>
            </a:extLst>
          </p:cNvPr>
          <p:cNvPicPr>
            <a:picLocks noChangeAspect="1"/>
          </p:cNvPicPr>
          <p:nvPr/>
        </p:nvPicPr>
        <p:blipFill>
          <a:blip r:embed="rId5"/>
          <a:stretch>
            <a:fillRect/>
          </a:stretch>
        </p:blipFill>
        <p:spPr>
          <a:xfrm>
            <a:off x="987132" y="3285961"/>
            <a:ext cx="1120538" cy="578897"/>
          </a:xfrm>
          <a:prstGeom prst="rect">
            <a:avLst/>
          </a:prstGeom>
        </p:spPr>
      </p:pic>
      <p:pic>
        <p:nvPicPr>
          <p:cNvPr id="9" name="Picture 8">
            <a:extLst>
              <a:ext uri="{FF2B5EF4-FFF2-40B4-BE49-F238E27FC236}">
                <a16:creationId xmlns:a16="http://schemas.microsoft.com/office/drawing/2014/main" id="{ED23C94F-E8EE-B063-B43E-D4E1796BDAFF}"/>
              </a:ext>
            </a:extLst>
          </p:cNvPr>
          <p:cNvPicPr>
            <a:picLocks noChangeAspect="1"/>
          </p:cNvPicPr>
          <p:nvPr/>
        </p:nvPicPr>
        <p:blipFill>
          <a:blip r:embed="rId6"/>
          <a:stretch>
            <a:fillRect/>
          </a:stretch>
        </p:blipFill>
        <p:spPr>
          <a:xfrm>
            <a:off x="3122164" y="3054384"/>
            <a:ext cx="810474" cy="810474"/>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90371705-E739-2265-9757-53CC15518247}"/>
              </a:ext>
            </a:extLst>
          </p:cNvPr>
          <p:cNvPicPr>
            <a:picLocks noChangeAspect="1"/>
          </p:cNvPicPr>
          <p:nvPr/>
        </p:nvPicPr>
        <p:blipFill>
          <a:blip r:embed="rId7"/>
          <a:stretch>
            <a:fillRect/>
          </a:stretch>
        </p:blipFill>
        <p:spPr>
          <a:xfrm>
            <a:off x="4996200" y="2628999"/>
            <a:ext cx="879000" cy="463775"/>
          </a:xfrm>
          <a:prstGeom prst="rect">
            <a:avLst/>
          </a:prstGeom>
        </p:spPr>
      </p:pic>
      <p:pic>
        <p:nvPicPr>
          <p:cNvPr id="13" name="Picture 12">
            <a:extLst>
              <a:ext uri="{FF2B5EF4-FFF2-40B4-BE49-F238E27FC236}">
                <a16:creationId xmlns:a16="http://schemas.microsoft.com/office/drawing/2014/main" id="{93D61C5F-9371-EC93-91ED-A88F0A1B58C1}"/>
              </a:ext>
            </a:extLst>
          </p:cNvPr>
          <p:cNvPicPr>
            <a:picLocks noChangeAspect="1"/>
          </p:cNvPicPr>
          <p:nvPr/>
        </p:nvPicPr>
        <p:blipFill>
          <a:blip r:embed="rId8"/>
          <a:stretch>
            <a:fillRect/>
          </a:stretch>
        </p:blipFill>
        <p:spPr>
          <a:xfrm>
            <a:off x="6391186" y="2623635"/>
            <a:ext cx="647246" cy="647246"/>
          </a:xfrm>
          <a:prstGeom prst="rect">
            <a:avLst/>
          </a:prstGeom>
        </p:spPr>
      </p:pic>
      <p:pic>
        <p:nvPicPr>
          <p:cNvPr id="14" name="Picture 13">
            <a:extLst>
              <a:ext uri="{FF2B5EF4-FFF2-40B4-BE49-F238E27FC236}">
                <a16:creationId xmlns:a16="http://schemas.microsoft.com/office/drawing/2014/main" id="{566B6F29-0453-70BD-068E-83C56ECE3842}"/>
              </a:ext>
            </a:extLst>
          </p:cNvPr>
          <p:cNvPicPr>
            <a:picLocks noChangeAspect="1"/>
          </p:cNvPicPr>
          <p:nvPr/>
        </p:nvPicPr>
        <p:blipFill>
          <a:blip r:embed="rId9"/>
          <a:stretch>
            <a:fillRect/>
          </a:stretch>
        </p:blipFill>
        <p:spPr>
          <a:xfrm>
            <a:off x="4932001" y="3797408"/>
            <a:ext cx="1080000" cy="336839"/>
          </a:xfrm>
          <a:prstGeom prst="rect">
            <a:avLst/>
          </a:prstGeom>
        </p:spPr>
      </p:pic>
      <p:pic>
        <p:nvPicPr>
          <p:cNvPr id="15" name="Picture 14">
            <a:extLst>
              <a:ext uri="{FF2B5EF4-FFF2-40B4-BE49-F238E27FC236}">
                <a16:creationId xmlns:a16="http://schemas.microsoft.com/office/drawing/2014/main" id="{323B29CB-44BC-8074-5CC0-1845F48DAD33}"/>
              </a:ext>
            </a:extLst>
          </p:cNvPr>
          <p:cNvPicPr>
            <a:picLocks noChangeAspect="1"/>
          </p:cNvPicPr>
          <p:nvPr/>
        </p:nvPicPr>
        <p:blipFill>
          <a:blip r:embed="rId10"/>
          <a:stretch>
            <a:fillRect/>
          </a:stretch>
        </p:blipFill>
        <p:spPr>
          <a:xfrm>
            <a:off x="6310670" y="3708019"/>
            <a:ext cx="1030613" cy="515616"/>
          </a:xfrm>
          <a:prstGeom prst="rect">
            <a:avLst/>
          </a:prstGeom>
        </p:spPr>
      </p:pic>
      <p:pic>
        <p:nvPicPr>
          <p:cNvPr id="17" name="Picture 16" descr="A black background with blue text">
            <a:extLst>
              <a:ext uri="{FF2B5EF4-FFF2-40B4-BE49-F238E27FC236}">
                <a16:creationId xmlns:a16="http://schemas.microsoft.com/office/drawing/2014/main" id="{330AF6B0-7B57-1998-7ABE-7CD24DD886B0}"/>
              </a:ext>
            </a:extLst>
          </p:cNvPr>
          <p:cNvPicPr>
            <a:picLocks noChangeAspect="1"/>
          </p:cNvPicPr>
          <p:nvPr/>
        </p:nvPicPr>
        <p:blipFill>
          <a:blip r:embed="rId11"/>
          <a:stretch>
            <a:fillRect/>
          </a:stretch>
        </p:blipFill>
        <p:spPr>
          <a:xfrm>
            <a:off x="7509600" y="3508627"/>
            <a:ext cx="914400" cy="914400"/>
          </a:xfrm>
          <a:prstGeom prst="rect">
            <a:avLst/>
          </a:prstGeom>
        </p:spPr>
      </p:pic>
      <p:cxnSp>
        <p:nvCxnSpPr>
          <p:cNvPr id="18" name="Google Shape;334;p32">
            <a:extLst>
              <a:ext uri="{FF2B5EF4-FFF2-40B4-BE49-F238E27FC236}">
                <a16:creationId xmlns:a16="http://schemas.microsoft.com/office/drawing/2014/main" id="{BB952CFB-BAA8-F579-90E4-1FD610029B41}"/>
              </a:ext>
            </a:extLst>
          </p:cNvPr>
          <p:cNvCxnSpPr>
            <a:cxnSpLocks/>
          </p:cNvCxnSpPr>
          <p:nvPr/>
        </p:nvCxnSpPr>
        <p:spPr>
          <a:xfrm>
            <a:off x="4572000" y="1843200"/>
            <a:ext cx="0" cy="2591653"/>
          </a:xfrm>
          <a:prstGeom prst="straightConnector1">
            <a:avLst/>
          </a:prstGeom>
          <a:noFill/>
          <a:ln w="19050" cap="flat" cmpd="sng">
            <a:solidFill>
              <a:schemeClr val="lt1"/>
            </a:solidFill>
            <a:prstDash val="solid"/>
            <a:round/>
            <a:headEnd type="oval" w="med" len="med"/>
            <a:tailEnd type="oval" w="med" len="med"/>
          </a:ln>
        </p:spPr>
      </p:cxnSp>
      <p:sp>
        <p:nvSpPr>
          <p:cNvPr id="22" name="TextBox 21">
            <a:extLst>
              <a:ext uri="{FF2B5EF4-FFF2-40B4-BE49-F238E27FC236}">
                <a16:creationId xmlns:a16="http://schemas.microsoft.com/office/drawing/2014/main" id="{C6B15842-BD18-7782-EF79-263B092FF59B}"/>
              </a:ext>
            </a:extLst>
          </p:cNvPr>
          <p:cNvSpPr txBox="1"/>
          <p:nvPr/>
        </p:nvSpPr>
        <p:spPr>
          <a:xfrm>
            <a:off x="4791978" y="1861018"/>
            <a:ext cx="2764799" cy="307777"/>
          </a:xfrm>
          <a:prstGeom prst="rect">
            <a:avLst/>
          </a:prstGeom>
          <a:noFill/>
        </p:spPr>
        <p:txBody>
          <a:bodyPr wrap="square" rtlCol="0">
            <a:spAutoFit/>
          </a:bodyPr>
          <a:lstStyle/>
          <a:p>
            <a:r>
              <a:rPr lang="en-US" b="1">
                <a:solidFill>
                  <a:srgbClr val="5C5C5F"/>
                </a:solidFill>
                <a:latin typeface="Mulish" pitchFamily="2" charset="0"/>
              </a:rPr>
              <a:t>Python Libraries:</a:t>
            </a:r>
            <a:endParaRPr lang="en-US" b="1" dirty="0">
              <a:solidFill>
                <a:srgbClr val="5C5C5F"/>
              </a:solidFill>
              <a:latin typeface="Mulish" pitchFamily="2" charset="0"/>
            </a:endParaRPr>
          </a:p>
        </p:txBody>
      </p:sp>
      <p:sp>
        <p:nvSpPr>
          <p:cNvPr id="23" name="TextBox 22">
            <a:extLst>
              <a:ext uri="{FF2B5EF4-FFF2-40B4-BE49-F238E27FC236}">
                <a16:creationId xmlns:a16="http://schemas.microsoft.com/office/drawing/2014/main" id="{B768CB3A-2A10-C68E-0C41-C1EFE740B268}"/>
              </a:ext>
            </a:extLst>
          </p:cNvPr>
          <p:cNvSpPr txBox="1"/>
          <p:nvPr/>
        </p:nvSpPr>
        <p:spPr>
          <a:xfrm>
            <a:off x="715932" y="2491554"/>
            <a:ext cx="1766870" cy="430887"/>
          </a:xfrm>
          <a:prstGeom prst="rect">
            <a:avLst/>
          </a:prstGeom>
          <a:noFill/>
        </p:spPr>
        <p:txBody>
          <a:bodyPr wrap="square" rtlCol="0">
            <a:spAutoFit/>
          </a:bodyPr>
          <a:lstStyle/>
          <a:p>
            <a:pPr algn="ctr"/>
            <a:r>
              <a:rPr lang="en-US" sz="1100" dirty="0">
                <a:solidFill>
                  <a:srgbClr val="5C5C5F"/>
                </a:solidFill>
                <a:latin typeface="Mulish" pitchFamily="2" charset="0"/>
              </a:rPr>
              <a:t>“</a:t>
            </a:r>
            <a:r>
              <a:rPr lang="en-US" sz="1100" b="1" dirty="0">
                <a:solidFill>
                  <a:srgbClr val="5C5C5F"/>
                </a:solidFill>
                <a:latin typeface="Mulish" pitchFamily="2" charset="0"/>
              </a:rPr>
              <a:t>Python</a:t>
            </a:r>
            <a:r>
              <a:rPr lang="en-US" sz="1100" dirty="0">
                <a:solidFill>
                  <a:srgbClr val="5C5C5F"/>
                </a:solidFill>
                <a:latin typeface="Mulish" pitchFamily="2" charset="0"/>
              </a:rPr>
              <a:t>” as the main programming language</a:t>
            </a:r>
          </a:p>
        </p:txBody>
      </p:sp>
      <p:sp>
        <p:nvSpPr>
          <p:cNvPr id="24" name="TextBox 23">
            <a:extLst>
              <a:ext uri="{FF2B5EF4-FFF2-40B4-BE49-F238E27FC236}">
                <a16:creationId xmlns:a16="http://schemas.microsoft.com/office/drawing/2014/main" id="{69A1CCAB-3616-83AE-B6BC-210E83D66B2F}"/>
              </a:ext>
            </a:extLst>
          </p:cNvPr>
          <p:cNvSpPr txBox="1"/>
          <p:nvPr/>
        </p:nvSpPr>
        <p:spPr>
          <a:xfrm>
            <a:off x="2643836" y="2490950"/>
            <a:ext cx="1766870" cy="430887"/>
          </a:xfrm>
          <a:prstGeom prst="rect">
            <a:avLst/>
          </a:prstGeom>
          <a:noFill/>
        </p:spPr>
        <p:txBody>
          <a:bodyPr wrap="square" rtlCol="0">
            <a:spAutoFit/>
          </a:bodyPr>
          <a:lstStyle/>
          <a:p>
            <a:pPr algn="ctr"/>
            <a:r>
              <a:rPr lang="en-US" sz="1100" dirty="0">
                <a:solidFill>
                  <a:srgbClr val="5C5C5F"/>
                </a:solidFill>
                <a:latin typeface="Mulish" pitchFamily="2" charset="0"/>
              </a:rPr>
              <a:t>“</a:t>
            </a:r>
            <a:r>
              <a:rPr lang="en-US" sz="1100" b="1" dirty="0">
                <a:solidFill>
                  <a:srgbClr val="5C5C5F"/>
                </a:solidFill>
                <a:latin typeface="Mulish" pitchFamily="2" charset="0"/>
              </a:rPr>
              <a:t>Visual Studio Code</a:t>
            </a:r>
            <a:r>
              <a:rPr lang="en-US" sz="1100" dirty="0">
                <a:solidFill>
                  <a:srgbClr val="5C5C5F"/>
                </a:solidFill>
                <a:latin typeface="Mulish" pitchFamily="2" charset="0"/>
              </a:rPr>
              <a:t>” as the IDE</a:t>
            </a:r>
          </a:p>
        </p:txBody>
      </p:sp>
      <p:sp>
        <p:nvSpPr>
          <p:cNvPr id="25" name="TextBox 24">
            <a:extLst>
              <a:ext uri="{FF2B5EF4-FFF2-40B4-BE49-F238E27FC236}">
                <a16:creationId xmlns:a16="http://schemas.microsoft.com/office/drawing/2014/main" id="{8038A6A2-31CA-211D-9CF4-170F0FE285D7}"/>
              </a:ext>
            </a:extLst>
          </p:cNvPr>
          <p:cNvSpPr txBox="1"/>
          <p:nvPr/>
        </p:nvSpPr>
        <p:spPr>
          <a:xfrm>
            <a:off x="2644203" y="3942832"/>
            <a:ext cx="1766870" cy="430887"/>
          </a:xfrm>
          <a:prstGeom prst="rect">
            <a:avLst/>
          </a:prstGeom>
          <a:noFill/>
        </p:spPr>
        <p:txBody>
          <a:bodyPr wrap="square" rtlCol="0">
            <a:spAutoFit/>
          </a:bodyPr>
          <a:lstStyle/>
          <a:p>
            <a:pPr algn="ctr"/>
            <a:r>
              <a:rPr lang="en-US" sz="1100" dirty="0">
                <a:solidFill>
                  <a:srgbClr val="5C5C5F"/>
                </a:solidFill>
                <a:latin typeface="Mulish" pitchFamily="2" charset="0"/>
              </a:rPr>
              <a:t>“</a:t>
            </a:r>
            <a:r>
              <a:rPr lang="en-US" sz="1100" b="1" dirty="0">
                <a:solidFill>
                  <a:srgbClr val="5C5C5F"/>
                </a:solidFill>
                <a:latin typeface="Mulish" pitchFamily="2" charset="0"/>
              </a:rPr>
              <a:t>ArcGIS</a:t>
            </a:r>
            <a:r>
              <a:rPr lang="en-US" sz="1100" dirty="0">
                <a:solidFill>
                  <a:srgbClr val="5C5C5F"/>
                </a:solidFill>
                <a:latin typeface="Mulish" pitchFamily="2" charset="0"/>
              </a:rPr>
              <a:t>” for spatial </a:t>
            </a:r>
            <a:r>
              <a:rPr lang="en-US" sz="1100">
                <a:solidFill>
                  <a:srgbClr val="5C5C5F"/>
                </a:solidFill>
                <a:latin typeface="Mulish" pitchFamily="2" charset="0"/>
              </a:rPr>
              <a:t>network analysis</a:t>
            </a:r>
            <a:endParaRPr lang="en-US" sz="1100" dirty="0">
              <a:solidFill>
                <a:srgbClr val="5C5C5F"/>
              </a:solidFill>
              <a:latin typeface="Mulish" pitchFamily="2" charset="0"/>
            </a:endParaRPr>
          </a:p>
        </p:txBody>
      </p:sp>
      <p:sp>
        <p:nvSpPr>
          <p:cNvPr id="26" name="TextBox 25">
            <a:extLst>
              <a:ext uri="{FF2B5EF4-FFF2-40B4-BE49-F238E27FC236}">
                <a16:creationId xmlns:a16="http://schemas.microsoft.com/office/drawing/2014/main" id="{9E0FAD62-83D1-A117-F8BC-E44C35A3F3FC}"/>
              </a:ext>
            </a:extLst>
          </p:cNvPr>
          <p:cNvSpPr txBox="1"/>
          <p:nvPr/>
        </p:nvSpPr>
        <p:spPr>
          <a:xfrm>
            <a:off x="715932" y="3942755"/>
            <a:ext cx="1766870" cy="430887"/>
          </a:xfrm>
          <a:prstGeom prst="rect">
            <a:avLst/>
          </a:prstGeom>
          <a:noFill/>
        </p:spPr>
        <p:txBody>
          <a:bodyPr wrap="square" rtlCol="0">
            <a:spAutoFit/>
          </a:bodyPr>
          <a:lstStyle/>
          <a:p>
            <a:pPr algn="ctr"/>
            <a:r>
              <a:rPr lang="en-US" sz="1100" dirty="0">
                <a:solidFill>
                  <a:srgbClr val="5C5C5F"/>
                </a:solidFill>
                <a:latin typeface="Mulish" pitchFamily="2" charset="0"/>
              </a:rPr>
              <a:t>“</a:t>
            </a:r>
            <a:r>
              <a:rPr lang="en-US" sz="1100" b="1" dirty="0">
                <a:solidFill>
                  <a:srgbClr val="5C5C5F"/>
                </a:solidFill>
                <a:latin typeface="Mulish" pitchFamily="2" charset="0"/>
              </a:rPr>
              <a:t>MySQL</a:t>
            </a:r>
            <a:r>
              <a:rPr lang="en-US" sz="1100" dirty="0">
                <a:solidFill>
                  <a:srgbClr val="5C5C5F"/>
                </a:solidFill>
                <a:latin typeface="Mulish" pitchFamily="2" charset="0"/>
              </a:rPr>
              <a:t>” for data storing purpose</a:t>
            </a:r>
          </a:p>
        </p:txBody>
      </p:sp>
      <p:pic>
        <p:nvPicPr>
          <p:cNvPr id="1026" name="Picture 2">
            <a:extLst>
              <a:ext uri="{FF2B5EF4-FFF2-40B4-BE49-F238E27FC236}">
                <a16:creationId xmlns:a16="http://schemas.microsoft.com/office/drawing/2014/main" id="{E486E46C-B153-6D9A-6AA1-726667037E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4419" y="2601942"/>
            <a:ext cx="824761" cy="44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08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599200" y="2150850"/>
            <a:ext cx="4944100" cy="841800"/>
          </a:xfrm>
          <a:prstGeom prst="rect">
            <a:avLst/>
          </a:prstGeom>
        </p:spPr>
        <p:txBody>
          <a:bodyPr spcFirstLastPara="1" wrap="square" lIns="91425" tIns="91425" rIns="91425" bIns="91425" anchor="ctr" anchorCtr="0">
            <a:noAutofit/>
          </a:bodyPr>
          <a:lstStyle/>
          <a:p>
            <a:pPr marL="0" indent="0"/>
            <a:r>
              <a:rPr lang="en-US" sz="4000" dirty="0"/>
              <a:t>Results &amp; Discussion</a:t>
            </a:r>
          </a:p>
        </p:txBody>
      </p:sp>
      <p:sp>
        <p:nvSpPr>
          <p:cNvPr id="331" name="Google Shape;331;p32"/>
          <p:cNvSpPr txBox="1">
            <a:spLocks noGrp="1"/>
          </p:cNvSpPr>
          <p:nvPr>
            <p:ph type="title" idx="2"/>
          </p:nvPr>
        </p:nvSpPr>
        <p:spPr>
          <a:xfrm>
            <a:off x="872050" y="215085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cxnSp>
        <p:nvCxnSpPr>
          <p:cNvPr id="334" name="Google Shape;334;p32"/>
          <p:cNvCxnSpPr>
            <a:cxnSpLocks/>
          </p:cNvCxnSpPr>
          <p:nvPr/>
        </p:nvCxnSpPr>
        <p:spPr>
          <a:xfrm>
            <a:off x="936000" y="1958924"/>
            <a:ext cx="7149600" cy="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157600" y="251431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718800" y="2518136"/>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334;p32">
            <a:extLst>
              <a:ext uri="{FF2B5EF4-FFF2-40B4-BE49-F238E27FC236}">
                <a16:creationId xmlns:a16="http://schemas.microsoft.com/office/drawing/2014/main" id="{FAEE2EA1-C31F-977B-965B-AF6968A2A615}"/>
              </a:ext>
            </a:extLst>
          </p:cNvPr>
          <p:cNvCxnSpPr>
            <a:cxnSpLocks/>
          </p:cNvCxnSpPr>
          <p:nvPr/>
        </p:nvCxnSpPr>
        <p:spPr>
          <a:xfrm>
            <a:off x="936000" y="3226124"/>
            <a:ext cx="7149600" cy="0"/>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4733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p:cNvSpPr txBox="1">
            <a:spLocks noGrp="1"/>
          </p:cNvSpPr>
          <p:nvPr>
            <p:ph type="subTitle" idx="1"/>
          </p:nvPr>
        </p:nvSpPr>
        <p:spPr>
          <a:xfrm>
            <a:off x="720025" y="1610941"/>
            <a:ext cx="7704000"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Computed minimum price, maximum price, average price, standard deviation, median price, 25</a:t>
            </a:r>
            <a:r>
              <a:rPr lang="en-US" sz="1200" baseline="30000" dirty="0"/>
              <a:t>th</a:t>
            </a:r>
            <a:r>
              <a:rPr lang="en-US" sz="1200" dirty="0"/>
              <a:t> percentile and 75</a:t>
            </a:r>
            <a:r>
              <a:rPr lang="en-US" sz="1200" baseline="30000" dirty="0"/>
              <a:t>th</a:t>
            </a:r>
            <a:r>
              <a:rPr lang="en-US" sz="1200" dirty="0"/>
              <a:t> percentile per each city</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Exploratory Data Analysis</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pic>
        <p:nvPicPr>
          <p:cNvPr id="3" name="Picture 2">
            <a:extLst>
              <a:ext uri="{FF2B5EF4-FFF2-40B4-BE49-F238E27FC236}">
                <a16:creationId xmlns:a16="http://schemas.microsoft.com/office/drawing/2014/main" id="{B34A2FAC-D15F-E559-02DC-02B3598BB7FD}"/>
              </a:ext>
            </a:extLst>
          </p:cNvPr>
          <p:cNvPicPr>
            <a:picLocks noChangeAspect="1"/>
          </p:cNvPicPr>
          <p:nvPr/>
        </p:nvPicPr>
        <p:blipFill>
          <a:blip r:embed="rId3"/>
          <a:stretch>
            <a:fillRect/>
          </a:stretch>
        </p:blipFill>
        <p:spPr>
          <a:xfrm>
            <a:off x="2435852" y="2276005"/>
            <a:ext cx="4272295" cy="2370070"/>
          </a:xfrm>
          <a:prstGeom prst="rect">
            <a:avLst/>
          </a:prstGeom>
        </p:spPr>
      </p:pic>
    </p:spTree>
    <p:extLst>
      <p:ext uri="{BB962C8B-B14F-4D97-AF65-F5344CB8AC3E}">
        <p14:creationId xmlns:p14="http://schemas.microsoft.com/office/powerpoint/2010/main" val="2949347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p:cNvSpPr txBox="1">
            <a:spLocks noGrp="1"/>
          </p:cNvSpPr>
          <p:nvPr>
            <p:ph type="subTitle" idx="1"/>
          </p:nvPr>
        </p:nvSpPr>
        <p:spPr>
          <a:xfrm>
            <a:off x="720025" y="1610941"/>
            <a:ext cx="7704000"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Overall Average price per city</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Exploratory Data Analysis</a:t>
            </a:r>
            <a:endParaRPr lang="en-US"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pic>
        <p:nvPicPr>
          <p:cNvPr id="4" name="Picture 3">
            <a:extLst>
              <a:ext uri="{FF2B5EF4-FFF2-40B4-BE49-F238E27FC236}">
                <a16:creationId xmlns:a16="http://schemas.microsoft.com/office/drawing/2014/main" id="{7A0D5C6D-A4DA-58BB-C711-D9FBF4D6415A}"/>
              </a:ext>
            </a:extLst>
          </p:cNvPr>
          <p:cNvPicPr>
            <a:picLocks noChangeAspect="1"/>
          </p:cNvPicPr>
          <p:nvPr/>
        </p:nvPicPr>
        <p:blipFill>
          <a:blip r:embed="rId3"/>
          <a:stretch>
            <a:fillRect/>
          </a:stretch>
        </p:blipFill>
        <p:spPr>
          <a:xfrm>
            <a:off x="1944000" y="2022831"/>
            <a:ext cx="5256000" cy="2623613"/>
          </a:xfrm>
          <a:prstGeom prst="rect">
            <a:avLst/>
          </a:prstGeom>
        </p:spPr>
      </p:pic>
    </p:spTree>
    <p:extLst>
      <p:ext uri="{BB962C8B-B14F-4D97-AF65-F5344CB8AC3E}">
        <p14:creationId xmlns:p14="http://schemas.microsoft.com/office/powerpoint/2010/main" val="1039064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p:cNvSpPr txBox="1">
            <a:spLocks noGrp="1"/>
          </p:cNvSpPr>
          <p:nvPr>
            <p:ph type="subTitle" idx="1"/>
          </p:nvPr>
        </p:nvSpPr>
        <p:spPr>
          <a:xfrm>
            <a:off x="720025" y="1777612"/>
            <a:ext cx="2613575"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Average price per city in </a:t>
            </a:r>
            <a:r>
              <a:rPr lang="en-US" sz="1200" b="1" dirty="0"/>
              <a:t>2018</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Exploratory Data Analysis</a:t>
            </a:r>
            <a:endParaRPr lang="en-US"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id="{90FEE941-B6AB-8AA9-4165-1670249A2FEE}"/>
              </a:ext>
            </a:extLst>
          </p:cNvPr>
          <p:cNvPicPr>
            <a:picLocks noChangeAspect="1"/>
          </p:cNvPicPr>
          <p:nvPr/>
        </p:nvPicPr>
        <p:blipFill>
          <a:blip r:embed="rId3"/>
          <a:stretch>
            <a:fillRect/>
          </a:stretch>
        </p:blipFill>
        <p:spPr>
          <a:xfrm>
            <a:off x="720002" y="2394761"/>
            <a:ext cx="3765791" cy="1879752"/>
          </a:xfrm>
          <a:prstGeom prst="rect">
            <a:avLst/>
          </a:prstGeom>
        </p:spPr>
      </p:pic>
      <p:pic>
        <p:nvPicPr>
          <p:cNvPr id="4" name="Picture 3">
            <a:extLst>
              <a:ext uri="{FF2B5EF4-FFF2-40B4-BE49-F238E27FC236}">
                <a16:creationId xmlns:a16="http://schemas.microsoft.com/office/drawing/2014/main" id="{3ACF9B83-34EE-23D1-97A0-E6FBE728AFA1}"/>
              </a:ext>
            </a:extLst>
          </p:cNvPr>
          <p:cNvPicPr>
            <a:picLocks noChangeAspect="1"/>
          </p:cNvPicPr>
          <p:nvPr/>
        </p:nvPicPr>
        <p:blipFill>
          <a:blip r:embed="rId4"/>
          <a:stretch>
            <a:fillRect/>
          </a:stretch>
        </p:blipFill>
        <p:spPr>
          <a:xfrm>
            <a:off x="4658208" y="2394761"/>
            <a:ext cx="3765792" cy="1879752"/>
          </a:xfrm>
          <a:prstGeom prst="rect">
            <a:avLst/>
          </a:prstGeom>
        </p:spPr>
      </p:pic>
      <p:sp>
        <p:nvSpPr>
          <p:cNvPr id="2" name="Google Shape;342;p33">
            <a:extLst>
              <a:ext uri="{FF2B5EF4-FFF2-40B4-BE49-F238E27FC236}">
                <a16:creationId xmlns:a16="http://schemas.microsoft.com/office/drawing/2014/main" id="{1496AD88-51ED-A763-3618-25FFF93F517E}"/>
              </a:ext>
            </a:extLst>
          </p:cNvPr>
          <p:cNvSpPr txBox="1">
            <a:spLocks/>
          </p:cNvSpPr>
          <p:nvPr/>
        </p:nvSpPr>
        <p:spPr>
          <a:xfrm>
            <a:off x="5810402" y="1777611"/>
            <a:ext cx="2613575" cy="455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gn="r">
              <a:lnSpc>
                <a:spcPct val="150000"/>
              </a:lnSpc>
            </a:pPr>
            <a:r>
              <a:rPr lang="en-US" sz="1200" dirty="0"/>
              <a:t>Average price per city in </a:t>
            </a:r>
            <a:r>
              <a:rPr lang="en-US" sz="1200" b="1" dirty="0"/>
              <a:t>2019</a:t>
            </a:r>
          </a:p>
        </p:txBody>
      </p:sp>
    </p:spTree>
    <p:extLst>
      <p:ext uri="{BB962C8B-B14F-4D97-AF65-F5344CB8AC3E}">
        <p14:creationId xmlns:p14="http://schemas.microsoft.com/office/powerpoint/2010/main" val="2351450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7E61367B-4BE3-0CCF-BD25-865ED9DCB7DB}"/>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38C01610-7E25-3640-5F40-16718B8F665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98929A94-4EE7-5B52-36E0-93BBC66834BF}"/>
              </a:ext>
            </a:extLst>
          </p:cNvPr>
          <p:cNvSpPr txBox="1">
            <a:spLocks noGrp="1"/>
          </p:cNvSpPr>
          <p:nvPr>
            <p:ph type="subTitle" idx="1"/>
          </p:nvPr>
        </p:nvSpPr>
        <p:spPr>
          <a:xfrm>
            <a:off x="720025" y="1777612"/>
            <a:ext cx="2613575"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Average price per city in </a:t>
            </a:r>
            <a:r>
              <a:rPr lang="en-US" sz="1200" b="1" dirty="0"/>
              <a:t>2020</a:t>
            </a:r>
          </a:p>
        </p:txBody>
      </p:sp>
      <p:sp>
        <p:nvSpPr>
          <p:cNvPr id="345" name="Google Shape;345;p33">
            <a:extLst>
              <a:ext uri="{FF2B5EF4-FFF2-40B4-BE49-F238E27FC236}">
                <a16:creationId xmlns:a16="http://schemas.microsoft.com/office/drawing/2014/main" id="{383AC175-DF91-30A1-7AD9-7ABB16A35A86}"/>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Exploratory Data Analysis</a:t>
            </a:r>
            <a:endParaRPr lang="en-US" dirty="0">
              <a:latin typeface="Quicksand" pitchFamily="2" charset="0"/>
            </a:endParaRPr>
          </a:p>
        </p:txBody>
      </p:sp>
      <p:sp>
        <p:nvSpPr>
          <p:cNvPr id="348" name="Google Shape;348;p33">
            <a:extLst>
              <a:ext uri="{FF2B5EF4-FFF2-40B4-BE49-F238E27FC236}">
                <a16:creationId xmlns:a16="http://schemas.microsoft.com/office/drawing/2014/main" id="{8C82A049-9551-67A1-B4F6-11569F1FCC5E}"/>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sp>
        <p:nvSpPr>
          <p:cNvPr id="2" name="Google Shape;342;p33">
            <a:extLst>
              <a:ext uri="{FF2B5EF4-FFF2-40B4-BE49-F238E27FC236}">
                <a16:creationId xmlns:a16="http://schemas.microsoft.com/office/drawing/2014/main" id="{F05F5455-14BB-2ACC-9E71-786BCC5EB11E}"/>
              </a:ext>
            </a:extLst>
          </p:cNvPr>
          <p:cNvSpPr txBox="1">
            <a:spLocks/>
          </p:cNvSpPr>
          <p:nvPr/>
        </p:nvSpPr>
        <p:spPr>
          <a:xfrm>
            <a:off x="5810402" y="1777611"/>
            <a:ext cx="2613575" cy="455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gn="r">
              <a:lnSpc>
                <a:spcPct val="150000"/>
              </a:lnSpc>
            </a:pPr>
            <a:r>
              <a:rPr lang="en-US" sz="1200" dirty="0"/>
              <a:t>Average price per city in </a:t>
            </a:r>
            <a:r>
              <a:rPr lang="en-US" sz="1200" b="1" dirty="0"/>
              <a:t>2021</a:t>
            </a:r>
          </a:p>
        </p:txBody>
      </p:sp>
      <p:pic>
        <p:nvPicPr>
          <p:cNvPr id="5" name="Picture 4">
            <a:extLst>
              <a:ext uri="{FF2B5EF4-FFF2-40B4-BE49-F238E27FC236}">
                <a16:creationId xmlns:a16="http://schemas.microsoft.com/office/drawing/2014/main" id="{94C5933A-4F4E-3E8A-ECE5-2268090F6CDB}"/>
              </a:ext>
            </a:extLst>
          </p:cNvPr>
          <p:cNvPicPr>
            <a:picLocks noChangeAspect="1"/>
          </p:cNvPicPr>
          <p:nvPr/>
        </p:nvPicPr>
        <p:blipFill>
          <a:blip r:embed="rId3"/>
          <a:stretch>
            <a:fillRect/>
          </a:stretch>
        </p:blipFill>
        <p:spPr>
          <a:xfrm>
            <a:off x="720024" y="2394761"/>
            <a:ext cx="3765791" cy="1879752"/>
          </a:xfrm>
          <a:prstGeom prst="rect">
            <a:avLst/>
          </a:prstGeom>
        </p:spPr>
      </p:pic>
      <p:pic>
        <p:nvPicPr>
          <p:cNvPr id="6" name="Picture 5">
            <a:extLst>
              <a:ext uri="{FF2B5EF4-FFF2-40B4-BE49-F238E27FC236}">
                <a16:creationId xmlns:a16="http://schemas.microsoft.com/office/drawing/2014/main" id="{5E187394-884A-AF0D-12D9-B17B5A4B5E28}"/>
              </a:ext>
            </a:extLst>
          </p:cNvPr>
          <p:cNvPicPr>
            <a:picLocks noChangeAspect="1"/>
          </p:cNvPicPr>
          <p:nvPr/>
        </p:nvPicPr>
        <p:blipFill>
          <a:blip r:embed="rId4"/>
          <a:stretch>
            <a:fillRect/>
          </a:stretch>
        </p:blipFill>
        <p:spPr>
          <a:xfrm>
            <a:off x="4658186" y="2394761"/>
            <a:ext cx="3765791" cy="1879752"/>
          </a:xfrm>
          <a:prstGeom prst="rect">
            <a:avLst/>
          </a:prstGeom>
        </p:spPr>
      </p:pic>
    </p:spTree>
    <p:extLst>
      <p:ext uri="{BB962C8B-B14F-4D97-AF65-F5344CB8AC3E}">
        <p14:creationId xmlns:p14="http://schemas.microsoft.com/office/powerpoint/2010/main" val="3089409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B48D2C50-D715-9616-D037-3AF86678A417}"/>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8A6CF403-A413-7186-7131-FFBB34D6303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7ED603CA-C063-9029-166E-0A45F2ACC7D1}"/>
              </a:ext>
            </a:extLst>
          </p:cNvPr>
          <p:cNvSpPr txBox="1">
            <a:spLocks noGrp="1"/>
          </p:cNvSpPr>
          <p:nvPr>
            <p:ph type="subTitle" idx="1"/>
          </p:nvPr>
        </p:nvSpPr>
        <p:spPr>
          <a:xfrm>
            <a:off x="720025" y="1777612"/>
            <a:ext cx="2613575"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Average price per city in </a:t>
            </a:r>
            <a:r>
              <a:rPr lang="en-US" sz="1200" b="1" dirty="0"/>
              <a:t>2022</a:t>
            </a:r>
          </a:p>
        </p:txBody>
      </p:sp>
      <p:sp>
        <p:nvSpPr>
          <p:cNvPr id="345" name="Google Shape;345;p33">
            <a:extLst>
              <a:ext uri="{FF2B5EF4-FFF2-40B4-BE49-F238E27FC236}">
                <a16:creationId xmlns:a16="http://schemas.microsoft.com/office/drawing/2014/main" id="{4A7A6DF3-4181-6DD7-3F92-AE1193E557F8}"/>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Exploratory Data Analysis</a:t>
            </a:r>
            <a:endParaRPr lang="en-US" dirty="0">
              <a:latin typeface="Quicksand" pitchFamily="2" charset="0"/>
            </a:endParaRPr>
          </a:p>
        </p:txBody>
      </p:sp>
      <p:sp>
        <p:nvSpPr>
          <p:cNvPr id="348" name="Google Shape;348;p33">
            <a:extLst>
              <a:ext uri="{FF2B5EF4-FFF2-40B4-BE49-F238E27FC236}">
                <a16:creationId xmlns:a16="http://schemas.microsoft.com/office/drawing/2014/main" id="{E58FF4DF-7C4D-B595-A91B-06BDBF112297}"/>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
        <p:nvSpPr>
          <p:cNvPr id="2" name="Google Shape;342;p33">
            <a:extLst>
              <a:ext uri="{FF2B5EF4-FFF2-40B4-BE49-F238E27FC236}">
                <a16:creationId xmlns:a16="http://schemas.microsoft.com/office/drawing/2014/main" id="{9CD11B5C-3A74-E53F-93C7-6C668D887A87}"/>
              </a:ext>
            </a:extLst>
          </p:cNvPr>
          <p:cNvSpPr txBox="1">
            <a:spLocks/>
          </p:cNvSpPr>
          <p:nvPr/>
        </p:nvSpPr>
        <p:spPr>
          <a:xfrm>
            <a:off x="5810402" y="1777611"/>
            <a:ext cx="2613575" cy="455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gn="r">
              <a:lnSpc>
                <a:spcPct val="150000"/>
              </a:lnSpc>
            </a:pPr>
            <a:r>
              <a:rPr lang="en-US" sz="1200" dirty="0"/>
              <a:t>Average price per city in </a:t>
            </a:r>
            <a:r>
              <a:rPr lang="en-US" sz="1200" b="1" dirty="0"/>
              <a:t>2023</a:t>
            </a:r>
          </a:p>
        </p:txBody>
      </p:sp>
      <p:pic>
        <p:nvPicPr>
          <p:cNvPr id="3" name="Picture 2">
            <a:extLst>
              <a:ext uri="{FF2B5EF4-FFF2-40B4-BE49-F238E27FC236}">
                <a16:creationId xmlns:a16="http://schemas.microsoft.com/office/drawing/2014/main" id="{F9761289-F1B3-0ACA-3BB1-4AA24193BD51}"/>
              </a:ext>
            </a:extLst>
          </p:cNvPr>
          <p:cNvPicPr>
            <a:picLocks noChangeAspect="1"/>
          </p:cNvPicPr>
          <p:nvPr/>
        </p:nvPicPr>
        <p:blipFill>
          <a:blip r:embed="rId3"/>
          <a:stretch>
            <a:fillRect/>
          </a:stretch>
        </p:blipFill>
        <p:spPr>
          <a:xfrm>
            <a:off x="720000" y="2394761"/>
            <a:ext cx="3765791" cy="1879752"/>
          </a:xfrm>
          <a:prstGeom prst="rect">
            <a:avLst/>
          </a:prstGeom>
        </p:spPr>
      </p:pic>
      <p:pic>
        <p:nvPicPr>
          <p:cNvPr id="4" name="Picture 3">
            <a:extLst>
              <a:ext uri="{FF2B5EF4-FFF2-40B4-BE49-F238E27FC236}">
                <a16:creationId xmlns:a16="http://schemas.microsoft.com/office/drawing/2014/main" id="{94167BEC-E480-CDEA-3DF2-39822EA03FDB}"/>
              </a:ext>
            </a:extLst>
          </p:cNvPr>
          <p:cNvPicPr>
            <a:picLocks noChangeAspect="1"/>
          </p:cNvPicPr>
          <p:nvPr/>
        </p:nvPicPr>
        <p:blipFill>
          <a:blip r:embed="rId4"/>
          <a:stretch>
            <a:fillRect/>
          </a:stretch>
        </p:blipFill>
        <p:spPr>
          <a:xfrm>
            <a:off x="4658211" y="2410072"/>
            <a:ext cx="3765791" cy="1879752"/>
          </a:xfrm>
          <a:prstGeom prst="rect">
            <a:avLst/>
          </a:prstGeom>
        </p:spPr>
      </p:pic>
    </p:spTree>
    <p:extLst>
      <p:ext uri="{BB962C8B-B14F-4D97-AF65-F5344CB8AC3E}">
        <p14:creationId xmlns:p14="http://schemas.microsoft.com/office/powerpoint/2010/main" val="50284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E30EE4C7-1089-C85E-6B21-4E5ACE716615}"/>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0F20E335-BC9E-6C41-577D-C9BA7B6053E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2D8DAF9B-2220-90D8-B90E-2AD5E41AAD6E}"/>
              </a:ext>
            </a:extLst>
          </p:cNvPr>
          <p:cNvSpPr txBox="1">
            <a:spLocks noGrp="1"/>
          </p:cNvSpPr>
          <p:nvPr>
            <p:ph type="subTitle" idx="1"/>
          </p:nvPr>
        </p:nvSpPr>
        <p:spPr>
          <a:xfrm>
            <a:off x="720025" y="1610941"/>
            <a:ext cx="7704000"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Average price visualization</a:t>
            </a:r>
          </a:p>
        </p:txBody>
      </p:sp>
      <p:sp>
        <p:nvSpPr>
          <p:cNvPr id="345" name="Google Shape;345;p33">
            <a:extLst>
              <a:ext uri="{FF2B5EF4-FFF2-40B4-BE49-F238E27FC236}">
                <a16:creationId xmlns:a16="http://schemas.microsoft.com/office/drawing/2014/main" id="{F9B849D2-98FA-A031-0BD0-36EF892D0CCC}"/>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Exploratory Data Analysis</a:t>
            </a:r>
            <a:endParaRPr lang="en-US" dirty="0">
              <a:latin typeface="Quicksand" pitchFamily="2" charset="0"/>
            </a:endParaRPr>
          </a:p>
        </p:txBody>
      </p:sp>
      <p:sp>
        <p:nvSpPr>
          <p:cNvPr id="348" name="Google Shape;348;p33">
            <a:extLst>
              <a:ext uri="{FF2B5EF4-FFF2-40B4-BE49-F238E27FC236}">
                <a16:creationId xmlns:a16="http://schemas.microsoft.com/office/drawing/2014/main" id="{82F019F3-7483-C6A6-E376-2417C1EB6A7E}"/>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pic>
        <p:nvPicPr>
          <p:cNvPr id="4" name="Picture 3" descr="A map of the country&#10;&#10;Description automatically generated">
            <a:extLst>
              <a:ext uri="{FF2B5EF4-FFF2-40B4-BE49-F238E27FC236}">
                <a16:creationId xmlns:a16="http://schemas.microsoft.com/office/drawing/2014/main" id="{5AA1B59B-47D1-4CF0-331C-907F60819664}"/>
              </a:ext>
            </a:extLst>
          </p:cNvPr>
          <p:cNvPicPr>
            <a:picLocks noChangeAspect="1"/>
          </p:cNvPicPr>
          <p:nvPr/>
        </p:nvPicPr>
        <p:blipFill>
          <a:blip r:embed="rId3"/>
          <a:stretch>
            <a:fillRect/>
          </a:stretch>
        </p:blipFill>
        <p:spPr>
          <a:xfrm>
            <a:off x="2174400" y="2004541"/>
            <a:ext cx="4795200" cy="2658271"/>
          </a:xfrm>
          <a:prstGeom prst="rect">
            <a:avLst/>
          </a:prstGeom>
        </p:spPr>
      </p:pic>
    </p:spTree>
    <p:extLst>
      <p:ext uri="{BB962C8B-B14F-4D97-AF65-F5344CB8AC3E}">
        <p14:creationId xmlns:p14="http://schemas.microsoft.com/office/powerpoint/2010/main" val="3777642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599200" y="2150850"/>
            <a:ext cx="49441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000" dirty="0">
                <a:latin typeface="Quicksand bold" pitchFamily="2" charset="0"/>
              </a:rPr>
              <a:t>Introduction to the project</a:t>
            </a:r>
          </a:p>
        </p:txBody>
      </p:sp>
      <p:sp>
        <p:nvSpPr>
          <p:cNvPr id="331" name="Google Shape;331;p32"/>
          <p:cNvSpPr txBox="1">
            <a:spLocks noGrp="1"/>
          </p:cNvSpPr>
          <p:nvPr>
            <p:ph type="title" idx="2"/>
          </p:nvPr>
        </p:nvSpPr>
        <p:spPr>
          <a:xfrm>
            <a:off x="872050" y="215085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cxnSp>
        <p:nvCxnSpPr>
          <p:cNvPr id="334" name="Google Shape;334;p32"/>
          <p:cNvCxnSpPr>
            <a:cxnSpLocks/>
          </p:cNvCxnSpPr>
          <p:nvPr/>
        </p:nvCxnSpPr>
        <p:spPr>
          <a:xfrm>
            <a:off x="936000" y="1958924"/>
            <a:ext cx="7149600" cy="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157600" y="251431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718800" y="2518136"/>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334;p32">
            <a:extLst>
              <a:ext uri="{FF2B5EF4-FFF2-40B4-BE49-F238E27FC236}">
                <a16:creationId xmlns:a16="http://schemas.microsoft.com/office/drawing/2014/main" id="{FAEE2EA1-C31F-977B-965B-AF6968A2A615}"/>
              </a:ext>
            </a:extLst>
          </p:cNvPr>
          <p:cNvCxnSpPr>
            <a:cxnSpLocks/>
          </p:cNvCxnSpPr>
          <p:nvPr/>
        </p:nvCxnSpPr>
        <p:spPr>
          <a:xfrm>
            <a:off x="936000" y="3226124"/>
            <a:ext cx="7149600" cy="0"/>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2526315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0EF32D89-B63C-DF8A-AFCC-E18573BDB243}"/>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D78B6101-9338-5512-7BA0-BBC93B901B0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3CE72CAC-38DB-34EA-F317-273FE4BFB478}"/>
              </a:ext>
            </a:extLst>
          </p:cNvPr>
          <p:cNvSpPr txBox="1">
            <a:spLocks noGrp="1"/>
          </p:cNvSpPr>
          <p:nvPr>
            <p:ph type="subTitle" idx="1"/>
          </p:nvPr>
        </p:nvSpPr>
        <p:spPr>
          <a:xfrm>
            <a:off x="720025" y="1610941"/>
            <a:ext cx="7704000"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Average price with standard deviation</a:t>
            </a:r>
          </a:p>
        </p:txBody>
      </p:sp>
      <p:sp>
        <p:nvSpPr>
          <p:cNvPr id="345" name="Google Shape;345;p33">
            <a:extLst>
              <a:ext uri="{FF2B5EF4-FFF2-40B4-BE49-F238E27FC236}">
                <a16:creationId xmlns:a16="http://schemas.microsoft.com/office/drawing/2014/main" id="{EB63BDB1-A37E-3D22-FA2A-72143A7C2506}"/>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Exploratory Data Analysis</a:t>
            </a:r>
            <a:endParaRPr lang="en-US" dirty="0">
              <a:latin typeface="Quicksand" pitchFamily="2" charset="0"/>
            </a:endParaRPr>
          </a:p>
        </p:txBody>
      </p:sp>
      <p:sp>
        <p:nvSpPr>
          <p:cNvPr id="348" name="Google Shape;348;p33">
            <a:extLst>
              <a:ext uri="{FF2B5EF4-FFF2-40B4-BE49-F238E27FC236}">
                <a16:creationId xmlns:a16="http://schemas.microsoft.com/office/drawing/2014/main" id="{2E33050D-A4A8-0855-B4CA-3E8C77DEAD92}"/>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pic>
        <p:nvPicPr>
          <p:cNvPr id="2" name="Picture 1" descr="A map of the united states&#10;&#10;Description automatically generated">
            <a:extLst>
              <a:ext uri="{FF2B5EF4-FFF2-40B4-BE49-F238E27FC236}">
                <a16:creationId xmlns:a16="http://schemas.microsoft.com/office/drawing/2014/main" id="{BADCAF42-4FB6-D14C-EAA2-F075844E8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197" y="1944984"/>
            <a:ext cx="4871603" cy="2700917"/>
          </a:xfrm>
          <a:prstGeom prst="rect">
            <a:avLst/>
          </a:prstGeom>
        </p:spPr>
      </p:pic>
    </p:spTree>
    <p:extLst>
      <p:ext uri="{BB962C8B-B14F-4D97-AF65-F5344CB8AC3E}">
        <p14:creationId xmlns:p14="http://schemas.microsoft.com/office/powerpoint/2010/main" val="168361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p:cNvSpPr txBox="1">
            <a:spLocks noGrp="1"/>
          </p:cNvSpPr>
          <p:nvPr>
            <p:ph type="subTitle" idx="1"/>
          </p:nvPr>
        </p:nvSpPr>
        <p:spPr>
          <a:xfrm>
            <a:off x="720025" y="1610941"/>
            <a:ext cx="7704000"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Time Series analysis for land price per each city</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Time Series Analysis</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pic>
        <p:nvPicPr>
          <p:cNvPr id="4" name="Picture 3">
            <a:extLst>
              <a:ext uri="{FF2B5EF4-FFF2-40B4-BE49-F238E27FC236}">
                <a16:creationId xmlns:a16="http://schemas.microsoft.com/office/drawing/2014/main" id="{BAFC357E-542C-F769-42C1-6DB7BF2F6002}"/>
              </a:ext>
            </a:extLst>
          </p:cNvPr>
          <p:cNvPicPr>
            <a:picLocks noChangeAspect="1"/>
          </p:cNvPicPr>
          <p:nvPr/>
        </p:nvPicPr>
        <p:blipFill>
          <a:blip r:embed="rId3"/>
          <a:stretch>
            <a:fillRect/>
          </a:stretch>
        </p:blipFill>
        <p:spPr>
          <a:xfrm>
            <a:off x="719975" y="2066400"/>
            <a:ext cx="3577675" cy="2457008"/>
          </a:xfrm>
          <a:prstGeom prst="rect">
            <a:avLst/>
          </a:prstGeom>
        </p:spPr>
      </p:pic>
      <p:pic>
        <p:nvPicPr>
          <p:cNvPr id="7" name="Picture 6">
            <a:extLst>
              <a:ext uri="{FF2B5EF4-FFF2-40B4-BE49-F238E27FC236}">
                <a16:creationId xmlns:a16="http://schemas.microsoft.com/office/drawing/2014/main" id="{6C6E5293-CBC4-F43D-7621-B0DA2BC5F5C3}"/>
              </a:ext>
            </a:extLst>
          </p:cNvPr>
          <p:cNvPicPr>
            <a:picLocks noChangeAspect="1"/>
          </p:cNvPicPr>
          <p:nvPr/>
        </p:nvPicPr>
        <p:blipFill>
          <a:blip r:embed="rId4"/>
          <a:stretch>
            <a:fillRect/>
          </a:stretch>
        </p:blipFill>
        <p:spPr>
          <a:xfrm>
            <a:off x="4846300" y="2066400"/>
            <a:ext cx="3577675" cy="2457008"/>
          </a:xfrm>
          <a:prstGeom prst="rect">
            <a:avLst/>
          </a:prstGeom>
        </p:spPr>
      </p:pic>
    </p:spTree>
    <p:extLst>
      <p:ext uri="{BB962C8B-B14F-4D97-AF65-F5344CB8AC3E}">
        <p14:creationId xmlns:p14="http://schemas.microsoft.com/office/powerpoint/2010/main" val="2486893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D8EBAEF6-1D92-9B43-3293-389A65039357}"/>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268356AA-E150-582A-A3BD-984142C7518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2DBB4A88-093E-35AE-82C1-3074B0398211}"/>
              </a:ext>
            </a:extLst>
          </p:cNvPr>
          <p:cNvSpPr txBox="1">
            <a:spLocks noGrp="1"/>
          </p:cNvSpPr>
          <p:nvPr>
            <p:ph type="subTitle" idx="1"/>
          </p:nvPr>
        </p:nvSpPr>
        <p:spPr>
          <a:xfrm>
            <a:off x="720025" y="1610941"/>
            <a:ext cx="7704000"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Time Series analysis for land price per each city</a:t>
            </a:r>
          </a:p>
        </p:txBody>
      </p:sp>
      <p:sp>
        <p:nvSpPr>
          <p:cNvPr id="345" name="Google Shape;345;p33">
            <a:extLst>
              <a:ext uri="{FF2B5EF4-FFF2-40B4-BE49-F238E27FC236}">
                <a16:creationId xmlns:a16="http://schemas.microsoft.com/office/drawing/2014/main" id="{1CFA940A-3708-EFFB-B1DE-E258D1E900FE}"/>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Time Series Analysis</a:t>
            </a:r>
            <a:endParaRPr dirty="0">
              <a:latin typeface="Quicksand" pitchFamily="2" charset="0"/>
            </a:endParaRPr>
          </a:p>
        </p:txBody>
      </p:sp>
      <p:sp>
        <p:nvSpPr>
          <p:cNvPr id="348" name="Google Shape;348;p33">
            <a:extLst>
              <a:ext uri="{FF2B5EF4-FFF2-40B4-BE49-F238E27FC236}">
                <a16:creationId xmlns:a16="http://schemas.microsoft.com/office/drawing/2014/main" id="{3A28B7EF-FDA4-6A9A-A4E9-D22891FE5846}"/>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a:p>
        </p:txBody>
      </p:sp>
      <p:pic>
        <p:nvPicPr>
          <p:cNvPr id="3" name="Picture 2">
            <a:extLst>
              <a:ext uri="{FF2B5EF4-FFF2-40B4-BE49-F238E27FC236}">
                <a16:creationId xmlns:a16="http://schemas.microsoft.com/office/drawing/2014/main" id="{597956E3-8342-E92A-6ADA-1F8958D0CBE3}"/>
              </a:ext>
            </a:extLst>
          </p:cNvPr>
          <p:cNvPicPr>
            <a:picLocks noChangeAspect="1"/>
          </p:cNvPicPr>
          <p:nvPr/>
        </p:nvPicPr>
        <p:blipFill>
          <a:blip r:embed="rId3"/>
          <a:stretch>
            <a:fillRect/>
          </a:stretch>
        </p:blipFill>
        <p:spPr>
          <a:xfrm>
            <a:off x="719975" y="2066400"/>
            <a:ext cx="3577675" cy="2431145"/>
          </a:xfrm>
          <a:prstGeom prst="rect">
            <a:avLst/>
          </a:prstGeom>
        </p:spPr>
      </p:pic>
      <p:pic>
        <p:nvPicPr>
          <p:cNvPr id="8" name="Picture 7">
            <a:extLst>
              <a:ext uri="{FF2B5EF4-FFF2-40B4-BE49-F238E27FC236}">
                <a16:creationId xmlns:a16="http://schemas.microsoft.com/office/drawing/2014/main" id="{8116AF46-8783-21CE-66C5-60E78C61759C}"/>
              </a:ext>
            </a:extLst>
          </p:cNvPr>
          <p:cNvPicPr>
            <a:picLocks noChangeAspect="1"/>
          </p:cNvPicPr>
          <p:nvPr/>
        </p:nvPicPr>
        <p:blipFill>
          <a:blip r:embed="rId4"/>
          <a:stretch>
            <a:fillRect/>
          </a:stretch>
        </p:blipFill>
        <p:spPr>
          <a:xfrm>
            <a:off x="4846301" y="2066400"/>
            <a:ext cx="3577674" cy="2457007"/>
          </a:xfrm>
          <a:prstGeom prst="rect">
            <a:avLst/>
          </a:prstGeom>
        </p:spPr>
      </p:pic>
    </p:spTree>
    <p:extLst>
      <p:ext uri="{BB962C8B-B14F-4D97-AF65-F5344CB8AC3E}">
        <p14:creationId xmlns:p14="http://schemas.microsoft.com/office/powerpoint/2010/main" val="1711141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AFF8EFA2-EBB0-703E-413F-CF8DF2C7C2C5}"/>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B874E366-B824-3A45-4575-CA983DC3921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CB02448B-9881-7F5D-258E-6278FA8C17D7}"/>
              </a:ext>
            </a:extLst>
          </p:cNvPr>
          <p:cNvSpPr txBox="1">
            <a:spLocks noGrp="1"/>
          </p:cNvSpPr>
          <p:nvPr>
            <p:ph type="subTitle" idx="1"/>
          </p:nvPr>
        </p:nvSpPr>
        <p:spPr>
          <a:xfrm>
            <a:off x="720025" y="1610941"/>
            <a:ext cx="7704000"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Time Series analysis for land price per each city</a:t>
            </a:r>
          </a:p>
        </p:txBody>
      </p:sp>
      <p:sp>
        <p:nvSpPr>
          <p:cNvPr id="345" name="Google Shape;345;p33">
            <a:extLst>
              <a:ext uri="{FF2B5EF4-FFF2-40B4-BE49-F238E27FC236}">
                <a16:creationId xmlns:a16="http://schemas.microsoft.com/office/drawing/2014/main" id="{DDF3642B-F80D-3D66-7747-6CE5A28AA003}"/>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Time Series Analysis</a:t>
            </a:r>
            <a:endParaRPr dirty="0">
              <a:latin typeface="Quicksand" pitchFamily="2" charset="0"/>
            </a:endParaRPr>
          </a:p>
        </p:txBody>
      </p:sp>
      <p:sp>
        <p:nvSpPr>
          <p:cNvPr id="348" name="Google Shape;348;p33">
            <a:extLst>
              <a:ext uri="{FF2B5EF4-FFF2-40B4-BE49-F238E27FC236}">
                <a16:creationId xmlns:a16="http://schemas.microsoft.com/office/drawing/2014/main" id="{06A3FB1F-3706-FAE7-A3A5-5AF30D616E4B}"/>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pic>
        <p:nvPicPr>
          <p:cNvPr id="7" name="Picture 6">
            <a:extLst>
              <a:ext uri="{FF2B5EF4-FFF2-40B4-BE49-F238E27FC236}">
                <a16:creationId xmlns:a16="http://schemas.microsoft.com/office/drawing/2014/main" id="{80C90D80-2279-AC76-7983-5AF12F79E33E}"/>
              </a:ext>
            </a:extLst>
          </p:cNvPr>
          <p:cNvPicPr>
            <a:picLocks noChangeAspect="1"/>
          </p:cNvPicPr>
          <p:nvPr/>
        </p:nvPicPr>
        <p:blipFill>
          <a:blip r:embed="rId3"/>
          <a:stretch>
            <a:fillRect/>
          </a:stretch>
        </p:blipFill>
        <p:spPr>
          <a:xfrm>
            <a:off x="4846350" y="2090333"/>
            <a:ext cx="3577677" cy="2431146"/>
          </a:xfrm>
          <a:prstGeom prst="rect">
            <a:avLst/>
          </a:prstGeom>
        </p:spPr>
      </p:pic>
      <p:pic>
        <p:nvPicPr>
          <p:cNvPr id="8" name="Picture 7">
            <a:extLst>
              <a:ext uri="{FF2B5EF4-FFF2-40B4-BE49-F238E27FC236}">
                <a16:creationId xmlns:a16="http://schemas.microsoft.com/office/drawing/2014/main" id="{DA54A7F3-2E7F-55ED-82BA-DEBD87F5D3B3}"/>
              </a:ext>
            </a:extLst>
          </p:cNvPr>
          <p:cNvPicPr>
            <a:picLocks noChangeAspect="1"/>
          </p:cNvPicPr>
          <p:nvPr/>
        </p:nvPicPr>
        <p:blipFill>
          <a:blip r:embed="rId4"/>
          <a:stretch>
            <a:fillRect/>
          </a:stretch>
        </p:blipFill>
        <p:spPr>
          <a:xfrm>
            <a:off x="719973" y="2090333"/>
            <a:ext cx="3611150" cy="2431145"/>
          </a:xfrm>
          <a:prstGeom prst="rect">
            <a:avLst/>
          </a:prstGeom>
        </p:spPr>
      </p:pic>
    </p:spTree>
    <p:extLst>
      <p:ext uri="{BB962C8B-B14F-4D97-AF65-F5344CB8AC3E}">
        <p14:creationId xmlns:p14="http://schemas.microsoft.com/office/powerpoint/2010/main" val="849234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p:cNvSpPr txBox="1">
            <a:spLocks noGrp="1"/>
          </p:cNvSpPr>
          <p:nvPr>
            <p:ph type="subTitle" idx="1"/>
          </p:nvPr>
        </p:nvSpPr>
        <p:spPr>
          <a:xfrm>
            <a:off x="720025" y="1610941"/>
            <a:ext cx="3832039" cy="4554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Map of the lands in exact locations</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Spatial Network Analysis</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a:p>
        </p:txBody>
      </p:sp>
      <p:pic>
        <p:nvPicPr>
          <p:cNvPr id="3" name="Picture 2">
            <a:extLst>
              <a:ext uri="{FF2B5EF4-FFF2-40B4-BE49-F238E27FC236}">
                <a16:creationId xmlns:a16="http://schemas.microsoft.com/office/drawing/2014/main" id="{670879FE-8141-8A1A-8736-496800B18A52}"/>
              </a:ext>
            </a:extLst>
          </p:cNvPr>
          <p:cNvPicPr>
            <a:picLocks noChangeAspect="1"/>
          </p:cNvPicPr>
          <p:nvPr/>
        </p:nvPicPr>
        <p:blipFill>
          <a:blip r:embed="rId3"/>
          <a:stretch>
            <a:fillRect/>
          </a:stretch>
        </p:blipFill>
        <p:spPr>
          <a:xfrm>
            <a:off x="719975" y="2003486"/>
            <a:ext cx="3832089" cy="2599389"/>
          </a:xfrm>
          <a:prstGeom prst="rect">
            <a:avLst/>
          </a:prstGeom>
        </p:spPr>
      </p:pic>
      <p:pic>
        <p:nvPicPr>
          <p:cNvPr id="8" name="Picture 7">
            <a:extLst>
              <a:ext uri="{FF2B5EF4-FFF2-40B4-BE49-F238E27FC236}">
                <a16:creationId xmlns:a16="http://schemas.microsoft.com/office/drawing/2014/main" id="{AA2A3EEB-18FD-444B-0625-BC1EB44F8A09}"/>
              </a:ext>
            </a:extLst>
          </p:cNvPr>
          <p:cNvPicPr>
            <a:picLocks noChangeAspect="1"/>
          </p:cNvPicPr>
          <p:nvPr/>
        </p:nvPicPr>
        <p:blipFill>
          <a:blip r:embed="rId4"/>
          <a:stretch>
            <a:fillRect/>
          </a:stretch>
        </p:blipFill>
        <p:spPr>
          <a:xfrm>
            <a:off x="4654069" y="2003486"/>
            <a:ext cx="3769906" cy="2596896"/>
          </a:xfrm>
          <a:prstGeom prst="rect">
            <a:avLst/>
          </a:prstGeom>
        </p:spPr>
      </p:pic>
      <p:sp>
        <p:nvSpPr>
          <p:cNvPr id="9" name="Google Shape;342;p33">
            <a:extLst>
              <a:ext uri="{FF2B5EF4-FFF2-40B4-BE49-F238E27FC236}">
                <a16:creationId xmlns:a16="http://schemas.microsoft.com/office/drawing/2014/main" id="{B26C5BB9-FDBD-A744-0D40-CCFAA2E0BA50}"/>
              </a:ext>
            </a:extLst>
          </p:cNvPr>
          <p:cNvSpPr txBox="1">
            <a:spLocks/>
          </p:cNvSpPr>
          <p:nvPr/>
        </p:nvSpPr>
        <p:spPr>
          <a:xfrm>
            <a:off x="4654069" y="1610940"/>
            <a:ext cx="3832039" cy="455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nSpc>
                <a:spcPct val="150000"/>
              </a:lnSpc>
            </a:pPr>
            <a:r>
              <a:rPr lang="en-US" sz="1200" dirty="0"/>
              <a:t>Selected City centers</a:t>
            </a:r>
          </a:p>
        </p:txBody>
      </p:sp>
    </p:spTree>
    <p:extLst>
      <p:ext uri="{BB962C8B-B14F-4D97-AF65-F5344CB8AC3E}">
        <p14:creationId xmlns:p14="http://schemas.microsoft.com/office/powerpoint/2010/main" val="3789908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p:cNvSpPr txBox="1">
            <a:spLocks noGrp="1"/>
          </p:cNvSpPr>
          <p:nvPr>
            <p:ph type="subTitle" idx="1"/>
          </p:nvPr>
        </p:nvSpPr>
        <p:spPr>
          <a:xfrm>
            <a:off x="720025" y="1610941"/>
            <a:ext cx="7703950" cy="45545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pPr>
            <a:r>
              <a:rPr lang="en-US" sz="1200" dirty="0"/>
              <a:t>Distances to special places from lands (Schools, Hospitals, Bus Stop, Railway Station, Police Station, Water Stream, Post office, Government office)</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Spatial Network Analysis</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a:p>
        </p:txBody>
      </p:sp>
      <p:pic>
        <p:nvPicPr>
          <p:cNvPr id="4" name="Picture 3">
            <a:extLst>
              <a:ext uri="{FF2B5EF4-FFF2-40B4-BE49-F238E27FC236}">
                <a16:creationId xmlns:a16="http://schemas.microsoft.com/office/drawing/2014/main" id="{C61F698A-1817-DB65-2355-230AE7B234AD}"/>
              </a:ext>
            </a:extLst>
          </p:cNvPr>
          <p:cNvPicPr>
            <a:picLocks noChangeAspect="1"/>
          </p:cNvPicPr>
          <p:nvPr/>
        </p:nvPicPr>
        <p:blipFill>
          <a:blip r:embed="rId3"/>
          <a:stretch>
            <a:fillRect/>
          </a:stretch>
        </p:blipFill>
        <p:spPr>
          <a:xfrm>
            <a:off x="1033200" y="2148939"/>
            <a:ext cx="7077600" cy="2446736"/>
          </a:xfrm>
          <a:prstGeom prst="rect">
            <a:avLst/>
          </a:prstGeom>
        </p:spPr>
      </p:pic>
    </p:spTree>
    <p:extLst>
      <p:ext uri="{BB962C8B-B14F-4D97-AF65-F5344CB8AC3E}">
        <p14:creationId xmlns:p14="http://schemas.microsoft.com/office/powerpoint/2010/main" val="1705558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p:cNvSpPr txBox="1">
            <a:spLocks noGrp="1"/>
          </p:cNvSpPr>
          <p:nvPr>
            <p:ph type="subTitle" idx="1"/>
          </p:nvPr>
        </p:nvSpPr>
        <p:spPr>
          <a:xfrm>
            <a:off x="720025" y="1610941"/>
            <a:ext cx="7703950" cy="2932259"/>
          </a:xfrm>
          <a:prstGeom prst="rect">
            <a:avLst/>
          </a:prstGeom>
        </p:spPr>
        <p:txBody>
          <a:bodyPr spcFirstLastPara="1" wrap="square" lIns="91425" tIns="91425" rIns="91425" bIns="91425" anchor="t" anchorCtr="0">
            <a:noAutofit/>
          </a:bodyPr>
          <a:lstStyle/>
          <a:p>
            <a:pPr marL="0" indent="0">
              <a:lnSpc>
                <a:spcPct val="150000"/>
              </a:lnSpc>
            </a:pPr>
            <a:r>
              <a:rPr lang="en-US" sz="1200" dirty="0"/>
              <a:t>Dataset finalized for model building consists of 8 variables with Variables obtained from spatial data.</a:t>
            </a:r>
          </a:p>
          <a:p>
            <a:pPr marL="628650" lvl="1" indent="-171450">
              <a:lnSpc>
                <a:spcPct val="150000"/>
              </a:lnSpc>
              <a:buFont typeface="Arial" panose="020B0604020202020204" pitchFamily="34" charset="0"/>
              <a:buChar char="•"/>
            </a:pPr>
            <a:r>
              <a:rPr lang="en-US" sz="1200" dirty="0"/>
              <a:t>Advertisement posted date</a:t>
            </a:r>
          </a:p>
          <a:p>
            <a:pPr marL="628650" lvl="1" indent="-171450">
              <a:lnSpc>
                <a:spcPct val="150000"/>
              </a:lnSpc>
              <a:buFont typeface="Arial" panose="020B0604020202020204" pitchFamily="34" charset="0"/>
              <a:buChar char="•"/>
            </a:pPr>
            <a:r>
              <a:rPr lang="en-US" sz="1200" dirty="0"/>
              <a:t>Main city</a:t>
            </a:r>
          </a:p>
          <a:p>
            <a:pPr marL="628650" lvl="1" indent="-171450">
              <a:lnSpc>
                <a:spcPct val="150000"/>
              </a:lnSpc>
              <a:buFont typeface="Arial" panose="020B0604020202020204" pitchFamily="34" charset="0"/>
              <a:buChar char="•"/>
            </a:pPr>
            <a:r>
              <a:rPr lang="en-US" sz="1200" dirty="0"/>
              <a:t>Land price per perch</a:t>
            </a:r>
          </a:p>
          <a:p>
            <a:pPr marL="628650" lvl="1" indent="-171450">
              <a:lnSpc>
                <a:spcPct val="150000"/>
              </a:lnSpc>
              <a:buFont typeface="Arial" panose="020B0604020202020204" pitchFamily="34" charset="0"/>
              <a:buChar char="•"/>
            </a:pPr>
            <a:r>
              <a:rPr lang="en-US" sz="1200" dirty="0"/>
              <a:t>Distance to nearest hospital</a:t>
            </a:r>
          </a:p>
          <a:p>
            <a:pPr marL="628650" lvl="1" indent="-171450">
              <a:lnSpc>
                <a:spcPct val="150000"/>
              </a:lnSpc>
              <a:buFont typeface="Arial" panose="020B0604020202020204" pitchFamily="34" charset="0"/>
              <a:buChar char="•"/>
            </a:pPr>
            <a:r>
              <a:rPr lang="en-US" sz="1200" dirty="0"/>
              <a:t>Distance to nearest school</a:t>
            </a:r>
          </a:p>
          <a:p>
            <a:pPr marL="628650" lvl="1" indent="-171450">
              <a:lnSpc>
                <a:spcPct val="150000"/>
              </a:lnSpc>
              <a:buFont typeface="Arial" panose="020B0604020202020204" pitchFamily="34" charset="0"/>
              <a:buChar char="•"/>
            </a:pPr>
            <a:r>
              <a:rPr lang="en-US" sz="1200" dirty="0"/>
              <a:t>Distance to nearest railway</a:t>
            </a:r>
          </a:p>
          <a:p>
            <a:pPr marL="628650" lvl="1" indent="-171450">
              <a:lnSpc>
                <a:spcPct val="150000"/>
              </a:lnSpc>
              <a:buFont typeface="Arial" panose="020B0604020202020204" pitchFamily="34" charset="0"/>
              <a:buChar char="•"/>
            </a:pPr>
            <a:r>
              <a:rPr lang="en-US" sz="1200" dirty="0"/>
              <a:t>Distance to nearest bus stop</a:t>
            </a:r>
          </a:p>
          <a:p>
            <a:pPr marL="628650" lvl="1" indent="-171450">
              <a:lnSpc>
                <a:spcPct val="150000"/>
              </a:lnSpc>
              <a:buFont typeface="Arial" panose="020B0604020202020204" pitchFamily="34" charset="0"/>
              <a:buChar char="•"/>
            </a:pPr>
            <a:r>
              <a:rPr lang="en-US" sz="1200" dirty="0"/>
              <a:t>Distance to nearest main road</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Machine Learning Model Building</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3581764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F7027B0D-5E2F-0507-B708-FE6A1F8E815F}"/>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28DF1720-379D-A28C-8CEE-F4A88B34DC0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7C59A128-1191-8AE4-E220-6BA2F7BADDB5}"/>
              </a:ext>
            </a:extLst>
          </p:cNvPr>
          <p:cNvSpPr txBox="1">
            <a:spLocks noGrp="1"/>
          </p:cNvSpPr>
          <p:nvPr>
            <p:ph type="subTitle" idx="1"/>
          </p:nvPr>
        </p:nvSpPr>
        <p:spPr>
          <a:xfrm>
            <a:off x="720025" y="1610941"/>
            <a:ext cx="7703950" cy="29322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dirty="0"/>
              <a:t>Excluded advertisement posted date for Machine Learning model building.</a:t>
            </a:r>
          </a:p>
          <a:p>
            <a:pPr marL="0" lvl="0" indent="0" algn="l" rtl="0">
              <a:lnSpc>
                <a:spcPct val="150000"/>
              </a:lnSpc>
              <a:spcBef>
                <a:spcPts val="0"/>
              </a:spcBef>
              <a:spcAft>
                <a:spcPts val="0"/>
              </a:spcAft>
            </a:pPr>
            <a:r>
              <a:rPr lang="en-US" sz="1200" dirty="0"/>
              <a:t>Five machine learning models constructed:</a:t>
            </a:r>
          </a:p>
          <a:p>
            <a:pPr marL="628650" lvl="1" indent="-171450">
              <a:lnSpc>
                <a:spcPct val="150000"/>
              </a:lnSpc>
              <a:buFont typeface="Arial" panose="020B0604020202020204" pitchFamily="34" charset="0"/>
              <a:buChar char="•"/>
            </a:pPr>
            <a:r>
              <a:rPr lang="en-US" sz="1200" dirty="0" err="1"/>
              <a:t>RandomForestRegressor</a:t>
            </a:r>
            <a:r>
              <a:rPr lang="en-US" sz="1200" dirty="0"/>
              <a:t>()</a:t>
            </a:r>
          </a:p>
          <a:p>
            <a:pPr marL="628650" lvl="1" indent="-171450">
              <a:lnSpc>
                <a:spcPct val="150000"/>
              </a:lnSpc>
              <a:buFont typeface="Arial" panose="020B0604020202020204" pitchFamily="34" charset="0"/>
              <a:buChar char="•"/>
            </a:pPr>
            <a:r>
              <a:rPr lang="en-US" sz="1200" dirty="0" err="1"/>
              <a:t>GradientBoostingRegressor</a:t>
            </a:r>
            <a:r>
              <a:rPr lang="en-US" sz="1200" dirty="0"/>
              <a:t>()</a:t>
            </a:r>
          </a:p>
          <a:p>
            <a:pPr marL="628650" lvl="1" indent="-171450">
              <a:lnSpc>
                <a:spcPct val="150000"/>
              </a:lnSpc>
              <a:buFont typeface="Arial" panose="020B0604020202020204" pitchFamily="34" charset="0"/>
              <a:buChar char="•"/>
            </a:pPr>
            <a:r>
              <a:rPr lang="en-US" sz="1200" dirty="0" err="1"/>
              <a:t>LinearRegression</a:t>
            </a:r>
            <a:r>
              <a:rPr lang="en-US" sz="1200" dirty="0"/>
              <a:t>()</a:t>
            </a:r>
          </a:p>
          <a:p>
            <a:pPr marL="628650" lvl="1" indent="-171450">
              <a:lnSpc>
                <a:spcPct val="150000"/>
              </a:lnSpc>
              <a:buFont typeface="Arial" panose="020B0604020202020204" pitchFamily="34" charset="0"/>
              <a:buChar char="•"/>
            </a:pPr>
            <a:r>
              <a:rPr lang="en-US" sz="1200" dirty="0" err="1"/>
              <a:t>XGBRegressor</a:t>
            </a:r>
            <a:r>
              <a:rPr lang="en-US" sz="1200" dirty="0"/>
              <a:t>()</a:t>
            </a:r>
          </a:p>
          <a:p>
            <a:pPr marL="628650" lvl="1" indent="-171450">
              <a:lnSpc>
                <a:spcPct val="150000"/>
              </a:lnSpc>
              <a:buFont typeface="Arial" panose="020B0604020202020204" pitchFamily="34" charset="0"/>
              <a:buChar char="•"/>
            </a:pPr>
            <a:r>
              <a:rPr lang="en-US" sz="1200" dirty="0"/>
              <a:t>Artificial Neural Network Models</a:t>
            </a:r>
          </a:p>
          <a:p>
            <a:pPr marL="628650" lvl="1" indent="-171450">
              <a:lnSpc>
                <a:spcPct val="150000"/>
              </a:lnSpc>
              <a:buFont typeface="Arial" panose="020B0604020202020204" pitchFamily="34" charset="0"/>
              <a:buChar char="•"/>
            </a:pPr>
            <a:endParaRPr lang="en-US" sz="500" dirty="0"/>
          </a:p>
          <a:p>
            <a:pPr marL="0" lvl="0" indent="0" algn="l" rtl="0">
              <a:lnSpc>
                <a:spcPct val="150000"/>
              </a:lnSpc>
              <a:spcBef>
                <a:spcPts val="0"/>
              </a:spcBef>
              <a:spcAft>
                <a:spcPts val="0"/>
              </a:spcAft>
            </a:pPr>
            <a:r>
              <a:rPr lang="en-US" sz="1200" dirty="0"/>
              <a:t>Slight correlation observed among numerical variables.</a:t>
            </a:r>
          </a:p>
          <a:p>
            <a:pPr marL="0" lvl="0" indent="0" algn="l" rtl="0">
              <a:lnSpc>
                <a:spcPct val="150000"/>
              </a:lnSpc>
              <a:spcBef>
                <a:spcPts val="0"/>
              </a:spcBef>
              <a:spcAft>
                <a:spcPts val="0"/>
              </a:spcAft>
            </a:pPr>
            <a:r>
              <a:rPr lang="en-US" sz="1200" dirty="0"/>
              <a:t>Variable '</a:t>
            </a:r>
            <a:r>
              <a:rPr lang="en-US" sz="1200" dirty="0" err="1"/>
              <a:t>price_land_pp</a:t>
            </a:r>
            <a:r>
              <a:rPr lang="en-US" sz="1200" dirty="0"/>
              <a:t>' exhibits low negative correlation with other variables, suggesting land prices decrease with increasing distance from those locations.</a:t>
            </a:r>
          </a:p>
        </p:txBody>
      </p:sp>
      <p:sp>
        <p:nvSpPr>
          <p:cNvPr id="345" name="Google Shape;345;p33">
            <a:extLst>
              <a:ext uri="{FF2B5EF4-FFF2-40B4-BE49-F238E27FC236}">
                <a16:creationId xmlns:a16="http://schemas.microsoft.com/office/drawing/2014/main" id="{4279F5A0-CB43-07FD-F16E-BFA868C94CDB}"/>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Machine Learning Model Building</a:t>
            </a:r>
            <a:endParaRPr dirty="0">
              <a:latin typeface="Quicksand" pitchFamily="2" charset="0"/>
            </a:endParaRPr>
          </a:p>
        </p:txBody>
      </p:sp>
      <p:sp>
        <p:nvSpPr>
          <p:cNvPr id="348" name="Google Shape;348;p33">
            <a:extLst>
              <a:ext uri="{FF2B5EF4-FFF2-40B4-BE49-F238E27FC236}">
                <a16:creationId xmlns:a16="http://schemas.microsoft.com/office/drawing/2014/main" id="{0BF1C5D1-229F-6407-1292-95A0F9522391}"/>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2626917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E319F707-4EAD-94B0-2457-F3278BE8F73C}"/>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BE9026D4-DCC3-DEC5-6E4B-C856704CDAF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1E849586-7BDD-23F1-B4A8-022ACCCA95AA}"/>
              </a:ext>
            </a:extLst>
          </p:cNvPr>
          <p:cNvSpPr txBox="1">
            <a:spLocks noGrp="1"/>
          </p:cNvSpPr>
          <p:nvPr>
            <p:ph type="subTitle" idx="1"/>
          </p:nvPr>
        </p:nvSpPr>
        <p:spPr>
          <a:xfrm>
            <a:off x="720025" y="1610941"/>
            <a:ext cx="7703950" cy="29322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b="1" dirty="0"/>
              <a:t>Tuned Hyperparameters</a:t>
            </a:r>
          </a:p>
          <a:p>
            <a:pPr marL="0" lvl="0" indent="0" algn="l" rtl="0">
              <a:lnSpc>
                <a:spcPct val="150000"/>
              </a:lnSpc>
              <a:spcBef>
                <a:spcPts val="0"/>
              </a:spcBef>
              <a:spcAft>
                <a:spcPts val="0"/>
              </a:spcAft>
            </a:pPr>
            <a:endParaRPr lang="en-US" sz="500" b="1" dirty="0"/>
          </a:p>
          <a:p>
            <a:pPr marL="0" lvl="0" indent="0" algn="l" rtl="0">
              <a:lnSpc>
                <a:spcPct val="150000"/>
              </a:lnSpc>
              <a:spcBef>
                <a:spcPts val="0"/>
              </a:spcBef>
              <a:spcAft>
                <a:spcPts val="0"/>
              </a:spcAft>
            </a:pPr>
            <a:r>
              <a:rPr lang="en-US" sz="1200" dirty="0"/>
              <a:t>Random Forest Regressor:</a:t>
            </a:r>
          </a:p>
          <a:p>
            <a:pPr marL="457200" lvl="1" indent="0">
              <a:lnSpc>
                <a:spcPct val="150000"/>
              </a:lnSpc>
            </a:pPr>
            <a:r>
              <a:rPr lang="en-US" sz="1200" dirty="0"/>
              <a:t>Number of estimators: 100</a:t>
            </a:r>
          </a:p>
          <a:p>
            <a:pPr marL="457200" lvl="1" indent="0">
              <a:lnSpc>
                <a:spcPct val="150000"/>
              </a:lnSpc>
            </a:pPr>
            <a:r>
              <a:rPr lang="en-US" sz="1200" dirty="0"/>
              <a:t>Max depth: None</a:t>
            </a:r>
          </a:p>
          <a:p>
            <a:pPr marL="0" lvl="0" indent="0" algn="l" rtl="0">
              <a:lnSpc>
                <a:spcPct val="150000"/>
              </a:lnSpc>
              <a:spcBef>
                <a:spcPts val="0"/>
              </a:spcBef>
              <a:spcAft>
                <a:spcPts val="0"/>
              </a:spcAft>
            </a:pPr>
            <a:r>
              <a:rPr lang="en-US" sz="1200" dirty="0"/>
              <a:t>Gradient Boosting Regressor:</a:t>
            </a:r>
          </a:p>
          <a:p>
            <a:pPr marL="457200" lvl="1" indent="0">
              <a:lnSpc>
                <a:spcPct val="150000"/>
              </a:lnSpc>
            </a:pPr>
            <a:r>
              <a:rPr lang="en-US" sz="1200" dirty="0"/>
              <a:t>Learning rate: 0.2</a:t>
            </a:r>
          </a:p>
          <a:p>
            <a:pPr marL="457200" lvl="1" indent="0">
              <a:lnSpc>
                <a:spcPct val="150000"/>
              </a:lnSpc>
            </a:pPr>
            <a:r>
              <a:rPr lang="en-US" sz="1200" dirty="0"/>
              <a:t>Number of estimators: 50</a:t>
            </a:r>
          </a:p>
          <a:p>
            <a:pPr marL="0" lvl="0" indent="0" algn="l" rtl="0">
              <a:lnSpc>
                <a:spcPct val="150000"/>
              </a:lnSpc>
              <a:spcBef>
                <a:spcPts val="0"/>
              </a:spcBef>
              <a:spcAft>
                <a:spcPts val="0"/>
              </a:spcAft>
            </a:pPr>
            <a:r>
              <a:rPr lang="en-US" sz="1200" dirty="0"/>
              <a:t>XG Boosting Regressor:</a:t>
            </a:r>
          </a:p>
          <a:p>
            <a:pPr marL="457200" lvl="1" indent="0">
              <a:lnSpc>
                <a:spcPct val="150000"/>
              </a:lnSpc>
            </a:pPr>
            <a:r>
              <a:rPr lang="en-US" sz="1200" dirty="0"/>
              <a:t>Learning rate: 0.1</a:t>
            </a:r>
          </a:p>
          <a:p>
            <a:pPr marL="457200" lvl="1" indent="0">
              <a:lnSpc>
                <a:spcPct val="150000"/>
              </a:lnSpc>
            </a:pPr>
            <a:r>
              <a:rPr lang="en-US" sz="1200" dirty="0"/>
              <a:t>Number of estimators: 50</a:t>
            </a:r>
          </a:p>
          <a:p>
            <a:pPr marL="0" lvl="0" indent="0" algn="l" rtl="0">
              <a:lnSpc>
                <a:spcPct val="150000"/>
              </a:lnSpc>
              <a:spcBef>
                <a:spcPts val="0"/>
              </a:spcBef>
              <a:spcAft>
                <a:spcPts val="0"/>
              </a:spcAft>
            </a:pPr>
            <a:endParaRPr lang="en-US" sz="1200" dirty="0"/>
          </a:p>
        </p:txBody>
      </p:sp>
      <p:sp>
        <p:nvSpPr>
          <p:cNvPr id="345" name="Google Shape;345;p33">
            <a:extLst>
              <a:ext uri="{FF2B5EF4-FFF2-40B4-BE49-F238E27FC236}">
                <a16:creationId xmlns:a16="http://schemas.microsoft.com/office/drawing/2014/main" id="{53B551C2-44AB-19F2-EF73-0F1156F46956}"/>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Machine Learning Model Building</a:t>
            </a:r>
            <a:endParaRPr dirty="0">
              <a:latin typeface="Quicksand" pitchFamily="2" charset="0"/>
            </a:endParaRPr>
          </a:p>
        </p:txBody>
      </p:sp>
      <p:sp>
        <p:nvSpPr>
          <p:cNvPr id="348" name="Google Shape;348;p33">
            <a:extLst>
              <a:ext uri="{FF2B5EF4-FFF2-40B4-BE49-F238E27FC236}">
                <a16:creationId xmlns:a16="http://schemas.microsoft.com/office/drawing/2014/main" id="{78AEAEC9-ED90-F590-2531-EFA5EE6B8985}"/>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
        <p:nvSpPr>
          <p:cNvPr id="2" name="Google Shape;342;p33">
            <a:extLst>
              <a:ext uri="{FF2B5EF4-FFF2-40B4-BE49-F238E27FC236}">
                <a16:creationId xmlns:a16="http://schemas.microsoft.com/office/drawing/2014/main" id="{BAAC92C4-0E96-5859-61AC-6AB1A885ECD8}"/>
              </a:ext>
            </a:extLst>
          </p:cNvPr>
          <p:cNvSpPr txBox="1">
            <a:spLocks/>
          </p:cNvSpPr>
          <p:nvPr/>
        </p:nvSpPr>
        <p:spPr>
          <a:xfrm>
            <a:off x="4132801" y="1610941"/>
            <a:ext cx="4291124" cy="29322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nSpc>
                <a:spcPct val="150000"/>
              </a:lnSpc>
            </a:pPr>
            <a:endParaRPr lang="en-US" sz="1200" dirty="0"/>
          </a:p>
          <a:p>
            <a:pPr marL="0" indent="0">
              <a:lnSpc>
                <a:spcPct val="150000"/>
              </a:lnSpc>
            </a:pPr>
            <a:endParaRPr lang="en-US" sz="500" dirty="0"/>
          </a:p>
          <a:p>
            <a:pPr marL="57150" indent="0">
              <a:lnSpc>
                <a:spcPct val="150000"/>
              </a:lnSpc>
            </a:pPr>
            <a:r>
              <a:rPr lang="en-US" sz="1200" dirty="0"/>
              <a:t>Artificial Neural Network:</a:t>
            </a:r>
          </a:p>
          <a:p>
            <a:pPr marL="514350" lvl="2" indent="0">
              <a:lnSpc>
                <a:spcPct val="150000"/>
              </a:lnSpc>
              <a:spcBef>
                <a:spcPts val="0"/>
              </a:spcBef>
            </a:pPr>
            <a:r>
              <a:rPr lang="en-US" sz="1200" dirty="0"/>
              <a:t>Two hidden layers with sizes 64 and 32 </a:t>
            </a:r>
          </a:p>
          <a:p>
            <a:pPr marL="514350" lvl="2" indent="0">
              <a:lnSpc>
                <a:spcPct val="150000"/>
              </a:lnSpc>
              <a:spcBef>
                <a:spcPts val="0"/>
              </a:spcBef>
            </a:pPr>
            <a:r>
              <a:rPr lang="en-US" sz="1200" dirty="0"/>
              <a:t>Output layer with '</a:t>
            </a:r>
            <a:r>
              <a:rPr lang="en-US" sz="1200" dirty="0" err="1"/>
              <a:t>relu</a:t>
            </a:r>
            <a:r>
              <a:rPr lang="en-US" sz="1200" dirty="0"/>
              <a:t>' output function.</a:t>
            </a:r>
          </a:p>
          <a:p>
            <a:pPr marL="514350" lvl="2" indent="0">
              <a:lnSpc>
                <a:spcPct val="150000"/>
              </a:lnSpc>
              <a:spcBef>
                <a:spcPts val="0"/>
              </a:spcBef>
            </a:pPr>
            <a:r>
              <a:rPr lang="en-US" sz="1200" dirty="0"/>
              <a:t>Tuned model alpha: 0.001</a:t>
            </a:r>
          </a:p>
          <a:p>
            <a:pPr marL="514350" lvl="2" indent="0">
              <a:lnSpc>
                <a:spcPct val="150000"/>
              </a:lnSpc>
              <a:spcBef>
                <a:spcPts val="0"/>
              </a:spcBef>
            </a:pPr>
            <a:r>
              <a:rPr lang="en-US" sz="1200" dirty="0"/>
              <a:t>Maximum iterations: 10000</a:t>
            </a:r>
          </a:p>
        </p:txBody>
      </p:sp>
    </p:spTree>
    <p:extLst>
      <p:ext uri="{BB962C8B-B14F-4D97-AF65-F5344CB8AC3E}">
        <p14:creationId xmlns:p14="http://schemas.microsoft.com/office/powerpoint/2010/main" val="3003738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908B3C61-FEB8-9D7E-B920-E672AA18E3B0}"/>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6CA5B81D-8E8B-1780-F33D-EB231DB07D9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5836C5F3-3A99-A1BE-6B8C-A1A174C4FF89}"/>
              </a:ext>
            </a:extLst>
          </p:cNvPr>
          <p:cNvSpPr txBox="1">
            <a:spLocks noGrp="1"/>
          </p:cNvSpPr>
          <p:nvPr>
            <p:ph type="subTitle" idx="1"/>
          </p:nvPr>
        </p:nvSpPr>
        <p:spPr>
          <a:xfrm>
            <a:off x="720025" y="1610941"/>
            <a:ext cx="7703950" cy="293225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200" b="1" dirty="0"/>
              <a:t>Model Accuracies Summary</a:t>
            </a:r>
          </a:p>
          <a:p>
            <a:pPr marL="0" lvl="0" indent="0" algn="l" rtl="0">
              <a:lnSpc>
                <a:spcPct val="150000"/>
              </a:lnSpc>
              <a:spcBef>
                <a:spcPts val="0"/>
              </a:spcBef>
              <a:spcAft>
                <a:spcPts val="0"/>
              </a:spcAft>
            </a:pPr>
            <a:endParaRPr lang="en-US" sz="500" b="1" dirty="0"/>
          </a:p>
          <a:p>
            <a:pPr marL="0" lvl="0" indent="0" algn="l" rtl="0">
              <a:lnSpc>
                <a:spcPct val="150000"/>
              </a:lnSpc>
              <a:spcBef>
                <a:spcPts val="0"/>
              </a:spcBef>
              <a:spcAft>
                <a:spcPts val="0"/>
              </a:spcAft>
            </a:pPr>
            <a:endParaRPr lang="en-US" sz="1200" dirty="0"/>
          </a:p>
        </p:txBody>
      </p:sp>
      <p:sp>
        <p:nvSpPr>
          <p:cNvPr id="345" name="Google Shape;345;p33">
            <a:extLst>
              <a:ext uri="{FF2B5EF4-FFF2-40B4-BE49-F238E27FC236}">
                <a16:creationId xmlns:a16="http://schemas.microsoft.com/office/drawing/2014/main" id="{01286ED2-3419-2AEA-DDF9-7B206EE99EDD}"/>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Machine Learning Model Building</a:t>
            </a:r>
            <a:endParaRPr dirty="0">
              <a:latin typeface="Quicksand" pitchFamily="2" charset="0"/>
            </a:endParaRPr>
          </a:p>
        </p:txBody>
      </p:sp>
      <p:sp>
        <p:nvSpPr>
          <p:cNvPr id="348" name="Google Shape;348;p33">
            <a:extLst>
              <a:ext uri="{FF2B5EF4-FFF2-40B4-BE49-F238E27FC236}">
                <a16:creationId xmlns:a16="http://schemas.microsoft.com/office/drawing/2014/main" id="{ED880314-E2B1-7088-7496-B9AC1B0DA594}"/>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graphicFrame>
        <p:nvGraphicFramePr>
          <p:cNvPr id="3" name="Table 2">
            <a:extLst>
              <a:ext uri="{FF2B5EF4-FFF2-40B4-BE49-F238E27FC236}">
                <a16:creationId xmlns:a16="http://schemas.microsoft.com/office/drawing/2014/main" id="{EFC75EC3-236A-B956-87D4-573D4F73DDE2}"/>
              </a:ext>
            </a:extLst>
          </p:cNvPr>
          <p:cNvGraphicFramePr>
            <a:graphicFrameLocks noGrp="1"/>
          </p:cNvGraphicFramePr>
          <p:nvPr>
            <p:extLst>
              <p:ext uri="{D42A27DB-BD31-4B8C-83A1-F6EECF244321}">
                <p14:modId xmlns:p14="http://schemas.microsoft.com/office/powerpoint/2010/main" val="2367756390"/>
              </p:ext>
            </p:extLst>
          </p:nvPr>
        </p:nvGraphicFramePr>
        <p:xfrm>
          <a:off x="2101288" y="2266077"/>
          <a:ext cx="4797425" cy="1645920"/>
        </p:xfrm>
        <a:graphic>
          <a:graphicData uri="http://schemas.openxmlformats.org/drawingml/2006/table">
            <a:tbl>
              <a:tblPr firstRow="1" firstCol="1" bandRow="1">
                <a:tableStyleId>{10953B33-C558-4D62-B3A2-A88DDC1D90AF}</a:tableStyleId>
              </a:tblPr>
              <a:tblGrid>
                <a:gridCol w="1939925">
                  <a:extLst>
                    <a:ext uri="{9D8B030D-6E8A-4147-A177-3AD203B41FA5}">
                      <a16:colId xmlns:a16="http://schemas.microsoft.com/office/drawing/2014/main" val="1741476509"/>
                    </a:ext>
                  </a:extLst>
                </a:gridCol>
                <a:gridCol w="1428750">
                  <a:extLst>
                    <a:ext uri="{9D8B030D-6E8A-4147-A177-3AD203B41FA5}">
                      <a16:colId xmlns:a16="http://schemas.microsoft.com/office/drawing/2014/main" val="3438933311"/>
                    </a:ext>
                  </a:extLst>
                </a:gridCol>
                <a:gridCol w="1428750">
                  <a:extLst>
                    <a:ext uri="{9D8B030D-6E8A-4147-A177-3AD203B41FA5}">
                      <a16:colId xmlns:a16="http://schemas.microsoft.com/office/drawing/2014/main" val="1774510436"/>
                    </a:ext>
                  </a:extLst>
                </a:gridCol>
              </a:tblGrid>
              <a:tr h="274320">
                <a:tc>
                  <a:txBody>
                    <a:bodyPr/>
                    <a:lstStyle/>
                    <a:p>
                      <a:pPr marL="0" marR="0" algn="ctr">
                        <a:lnSpc>
                          <a:spcPct val="107000"/>
                        </a:lnSpc>
                        <a:spcBef>
                          <a:spcPts val="0"/>
                        </a:spcBef>
                        <a:spcAft>
                          <a:spcPts val="0"/>
                        </a:spcAft>
                      </a:pPr>
                      <a:r>
                        <a:rPr lang="en-US" sz="1100" b="1" kern="0" dirty="0">
                          <a:effectLst/>
                          <a:latin typeface="Mulish" pitchFamily="2" charset="0"/>
                        </a:rPr>
                        <a:t>Model Name</a:t>
                      </a:r>
                      <a:endParaRPr lang="en-US" sz="1050" b="1" kern="100" dirty="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b="1" kern="0" dirty="0">
                          <a:effectLst/>
                          <a:latin typeface="Mulish" pitchFamily="2" charset="0"/>
                        </a:rPr>
                        <a:t>Training Accuracy</a:t>
                      </a:r>
                      <a:endParaRPr lang="en-US" sz="1050" b="1" kern="100" dirty="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b="1" kern="0" dirty="0">
                          <a:effectLst/>
                          <a:latin typeface="Mulish" pitchFamily="2" charset="0"/>
                        </a:rPr>
                        <a:t>Testing Accuracy</a:t>
                      </a:r>
                      <a:endParaRPr lang="en-US" sz="1050" b="1" kern="100" dirty="0">
                        <a:effectLst/>
                        <a:latin typeface="Mulish" pitchFamily="2" charset="0"/>
                        <a:ea typeface="Calibri" panose="020F0502020204030204" pitchFamily="34" charset="0"/>
                        <a:cs typeface="System"/>
                      </a:endParaRPr>
                    </a:p>
                  </a:txBody>
                  <a:tcPr marL="68580" marR="68580" marT="0" marB="0" anchor="ctr"/>
                </a:tc>
                <a:extLst>
                  <a:ext uri="{0D108BD9-81ED-4DB2-BD59-A6C34878D82A}">
                    <a16:rowId xmlns:a16="http://schemas.microsoft.com/office/drawing/2014/main" val="2282028995"/>
                  </a:ext>
                </a:extLst>
              </a:tr>
              <a:tr h="274320">
                <a:tc>
                  <a:txBody>
                    <a:bodyPr/>
                    <a:lstStyle/>
                    <a:p>
                      <a:pPr marL="0" marR="0">
                        <a:lnSpc>
                          <a:spcPct val="107000"/>
                        </a:lnSpc>
                        <a:spcBef>
                          <a:spcPts val="0"/>
                        </a:spcBef>
                        <a:spcAft>
                          <a:spcPts val="0"/>
                        </a:spcAft>
                      </a:pPr>
                      <a:r>
                        <a:rPr lang="en-US" sz="1100" kern="0">
                          <a:effectLst/>
                          <a:latin typeface="Mulish" pitchFamily="2" charset="0"/>
                        </a:rPr>
                        <a:t>Linear Regression</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a:effectLst/>
                          <a:latin typeface="Mulish" pitchFamily="2" charset="0"/>
                        </a:rPr>
                        <a:t>15.62%</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a:effectLst/>
                          <a:latin typeface="Mulish" pitchFamily="2" charset="0"/>
                        </a:rPr>
                        <a:t>8.29%</a:t>
                      </a:r>
                      <a:endParaRPr lang="en-US" sz="1050" kern="100">
                        <a:effectLst/>
                        <a:latin typeface="Mulish" pitchFamily="2" charset="0"/>
                        <a:ea typeface="Calibri" panose="020F0502020204030204" pitchFamily="34" charset="0"/>
                        <a:cs typeface="System"/>
                      </a:endParaRPr>
                    </a:p>
                  </a:txBody>
                  <a:tcPr marL="68580" marR="68580" marT="0" marB="0" anchor="ctr"/>
                </a:tc>
                <a:extLst>
                  <a:ext uri="{0D108BD9-81ED-4DB2-BD59-A6C34878D82A}">
                    <a16:rowId xmlns:a16="http://schemas.microsoft.com/office/drawing/2014/main" val="1511687915"/>
                  </a:ext>
                </a:extLst>
              </a:tr>
              <a:tr h="274320">
                <a:tc>
                  <a:txBody>
                    <a:bodyPr/>
                    <a:lstStyle/>
                    <a:p>
                      <a:pPr marL="0" marR="0">
                        <a:lnSpc>
                          <a:spcPct val="107000"/>
                        </a:lnSpc>
                        <a:spcBef>
                          <a:spcPts val="0"/>
                        </a:spcBef>
                        <a:spcAft>
                          <a:spcPts val="0"/>
                        </a:spcAft>
                      </a:pPr>
                      <a:r>
                        <a:rPr lang="en-US" sz="1100" kern="0">
                          <a:effectLst/>
                          <a:latin typeface="Mulish" pitchFamily="2" charset="0"/>
                        </a:rPr>
                        <a:t>Artificial Neural Network</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a:effectLst/>
                          <a:latin typeface="Mulish" pitchFamily="2" charset="0"/>
                        </a:rPr>
                        <a:t>76.23%</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a:effectLst/>
                          <a:latin typeface="Mulish" pitchFamily="2" charset="0"/>
                        </a:rPr>
                        <a:t>48.01%</a:t>
                      </a:r>
                      <a:endParaRPr lang="en-US" sz="1050" kern="100">
                        <a:effectLst/>
                        <a:latin typeface="Mulish" pitchFamily="2" charset="0"/>
                        <a:ea typeface="Calibri" panose="020F0502020204030204" pitchFamily="34" charset="0"/>
                        <a:cs typeface="System"/>
                      </a:endParaRPr>
                    </a:p>
                  </a:txBody>
                  <a:tcPr marL="68580" marR="68580" marT="0" marB="0" anchor="ctr"/>
                </a:tc>
                <a:extLst>
                  <a:ext uri="{0D108BD9-81ED-4DB2-BD59-A6C34878D82A}">
                    <a16:rowId xmlns:a16="http://schemas.microsoft.com/office/drawing/2014/main" val="3965983017"/>
                  </a:ext>
                </a:extLst>
              </a:tr>
              <a:tr h="274320">
                <a:tc>
                  <a:txBody>
                    <a:bodyPr/>
                    <a:lstStyle/>
                    <a:p>
                      <a:pPr marL="0" marR="0">
                        <a:lnSpc>
                          <a:spcPct val="107000"/>
                        </a:lnSpc>
                        <a:spcBef>
                          <a:spcPts val="0"/>
                        </a:spcBef>
                        <a:spcAft>
                          <a:spcPts val="0"/>
                        </a:spcAft>
                      </a:pPr>
                      <a:r>
                        <a:rPr lang="en-US" sz="1100" kern="0">
                          <a:effectLst/>
                          <a:latin typeface="Mulish" pitchFamily="2" charset="0"/>
                        </a:rPr>
                        <a:t>Random Forest</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a:effectLst/>
                          <a:latin typeface="Mulish" pitchFamily="2" charset="0"/>
                        </a:rPr>
                        <a:t>90.26%</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a:effectLst/>
                          <a:latin typeface="Mulish" pitchFamily="2" charset="0"/>
                        </a:rPr>
                        <a:t>58.54%</a:t>
                      </a:r>
                      <a:endParaRPr lang="en-US" sz="1050" kern="100">
                        <a:effectLst/>
                        <a:latin typeface="Mulish" pitchFamily="2" charset="0"/>
                        <a:ea typeface="Calibri" panose="020F0502020204030204" pitchFamily="34" charset="0"/>
                        <a:cs typeface="System"/>
                      </a:endParaRPr>
                    </a:p>
                  </a:txBody>
                  <a:tcPr marL="68580" marR="68580" marT="0" marB="0" anchor="ctr"/>
                </a:tc>
                <a:extLst>
                  <a:ext uri="{0D108BD9-81ED-4DB2-BD59-A6C34878D82A}">
                    <a16:rowId xmlns:a16="http://schemas.microsoft.com/office/drawing/2014/main" val="2008295555"/>
                  </a:ext>
                </a:extLst>
              </a:tr>
              <a:tr h="274320">
                <a:tc>
                  <a:txBody>
                    <a:bodyPr/>
                    <a:lstStyle/>
                    <a:p>
                      <a:pPr marL="0" marR="0">
                        <a:lnSpc>
                          <a:spcPct val="107000"/>
                        </a:lnSpc>
                        <a:spcBef>
                          <a:spcPts val="0"/>
                        </a:spcBef>
                        <a:spcAft>
                          <a:spcPts val="0"/>
                        </a:spcAft>
                      </a:pPr>
                      <a:r>
                        <a:rPr lang="en-US" sz="1100" kern="0">
                          <a:effectLst/>
                          <a:latin typeface="Mulish" pitchFamily="2" charset="0"/>
                        </a:rPr>
                        <a:t>Gradient boost</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a:effectLst/>
                          <a:latin typeface="Mulish" pitchFamily="2" charset="0"/>
                        </a:rPr>
                        <a:t>88.48%</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a:effectLst/>
                          <a:latin typeface="Mulish" pitchFamily="2" charset="0"/>
                        </a:rPr>
                        <a:t>60.01%</a:t>
                      </a:r>
                      <a:endParaRPr lang="en-US" sz="1050" kern="100">
                        <a:effectLst/>
                        <a:latin typeface="Mulish" pitchFamily="2" charset="0"/>
                        <a:ea typeface="Calibri" panose="020F0502020204030204" pitchFamily="34" charset="0"/>
                        <a:cs typeface="System"/>
                      </a:endParaRPr>
                    </a:p>
                  </a:txBody>
                  <a:tcPr marL="68580" marR="68580" marT="0" marB="0" anchor="ctr"/>
                </a:tc>
                <a:extLst>
                  <a:ext uri="{0D108BD9-81ED-4DB2-BD59-A6C34878D82A}">
                    <a16:rowId xmlns:a16="http://schemas.microsoft.com/office/drawing/2014/main" val="2875846728"/>
                  </a:ext>
                </a:extLst>
              </a:tr>
              <a:tr h="274320">
                <a:tc>
                  <a:txBody>
                    <a:bodyPr/>
                    <a:lstStyle/>
                    <a:p>
                      <a:pPr marL="0" marR="0">
                        <a:lnSpc>
                          <a:spcPct val="107000"/>
                        </a:lnSpc>
                        <a:spcBef>
                          <a:spcPts val="0"/>
                        </a:spcBef>
                        <a:spcAft>
                          <a:spcPts val="0"/>
                        </a:spcAft>
                      </a:pPr>
                      <a:r>
                        <a:rPr lang="en-US" sz="1100" kern="0">
                          <a:effectLst/>
                          <a:latin typeface="Mulish" pitchFamily="2" charset="0"/>
                        </a:rPr>
                        <a:t>XG boost</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a:effectLst/>
                          <a:latin typeface="Mulish" pitchFamily="2" charset="0"/>
                        </a:rPr>
                        <a:t>91.38%</a:t>
                      </a:r>
                      <a:endParaRPr lang="en-US" sz="1050" kern="100">
                        <a:effectLst/>
                        <a:latin typeface="Mulish" pitchFamily="2" charset="0"/>
                        <a:ea typeface="Calibri" panose="020F0502020204030204" pitchFamily="34" charset="0"/>
                        <a:cs typeface="System"/>
                      </a:endParaRPr>
                    </a:p>
                  </a:txBody>
                  <a:tcPr marL="68580" marR="68580" marT="0" marB="0" anchor="ctr"/>
                </a:tc>
                <a:tc>
                  <a:txBody>
                    <a:bodyPr/>
                    <a:lstStyle/>
                    <a:p>
                      <a:pPr marL="0" marR="0" algn="ctr">
                        <a:lnSpc>
                          <a:spcPct val="107000"/>
                        </a:lnSpc>
                        <a:spcBef>
                          <a:spcPts val="0"/>
                        </a:spcBef>
                        <a:spcAft>
                          <a:spcPts val="0"/>
                        </a:spcAft>
                      </a:pPr>
                      <a:r>
                        <a:rPr lang="en-US" sz="1100" kern="0" dirty="0">
                          <a:effectLst/>
                          <a:latin typeface="Mulish" pitchFamily="2" charset="0"/>
                        </a:rPr>
                        <a:t>62.23%</a:t>
                      </a:r>
                      <a:endParaRPr lang="en-US" sz="1050" kern="100" dirty="0">
                        <a:effectLst/>
                        <a:latin typeface="Mulish" pitchFamily="2" charset="0"/>
                        <a:ea typeface="Calibri" panose="020F0502020204030204" pitchFamily="34" charset="0"/>
                        <a:cs typeface="System"/>
                      </a:endParaRPr>
                    </a:p>
                  </a:txBody>
                  <a:tcPr marL="68580" marR="68580" marT="0" marB="0" anchor="ctr"/>
                </a:tc>
                <a:extLst>
                  <a:ext uri="{0D108BD9-81ED-4DB2-BD59-A6C34878D82A}">
                    <a16:rowId xmlns:a16="http://schemas.microsoft.com/office/drawing/2014/main" val="117026934"/>
                  </a:ext>
                </a:extLst>
              </a:tr>
            </a:tbl>
          </a:graphicData>
        </a:graphic>
      </p:graphicFrame>
    </p:spTree>
    <p:extLst>
      <p:ext uri="{BB962C8B-B14F-4D97-AF65-F5344CB8AC3E}">
        <p14:creationId xmlns:p14="http://schemas.microsoft.com/office/powerpoint/2010/main" val="2561109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Quicksand bold" pitchFamily="2" charset="0"/>
              </a:rPr>
              <a:t>01. Introduction to the project</a:t>
            </a:r>
            <a:endParaRPr dirty="0">
              <a:latin typeface="Quicksand bold" pitchFamily="2" charset="0"/>
            </a:endParaRPr>
          </a:p>
        </p:txBody>
      </p:sp>
      <p:sp>
        <p:nvSpPr>
          <p:cNvPr id="342" name="Google Shape;342;p33"/>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dirty="0"/>
              <a:t>Urban development in Sri Lanka, especially in Colombo, drives a dynamic real estate market with fluctuating land prices.</a:t>
            </a:r>
          </a:p>
          <a:p>
            <a:pPr marL="285750" lvl="0" indent="-285750" algn="l" rtl="0">
              <a:lnSpc>
                <a:spcPct val="150000"/>
              </a:lnSpc>
              <a:spcBef>
                <a:spcPts val="0"/>
              </a:spcBef>
              <a:spcAft>
                <a:spcPts val="0"/>
              </a:spcAft>
              <a:buFont typeface="Arial" panose="020B0604020202020204" pitchFamily="34" charset="0"/>
              <a:buChar char="•"/>
            </a:pPr>
            <a:r>
              <a:rPr lang="en-US" sz="1200" dirty="0"/>
              <a:t>Opportunities and challenges exist for stakeholders: investors, developers, policymakers, and the public.</a:t>
            </a:r>
          </a:p>
          <a:p>
            <a:pPr marL="285750" lvl="0" indent="-285750" algn="l" rtl="0">
              <a:lnSpc>
                <a:spcPct val="150000"/>
              </a:lnSpc>
              <a:spcBef>
                <a:spcPts val="0"/>
              </a:spcBef>
              <a:spcAft>
                <a:spcPts val="0"/>
              </a:spcAft>
              <a:buFont typeface="Arial" panose="020B0604020202020204" pitchFamily="34" charset="0"/>
              <a:buChar char="•"/>
            </a:pPr>
            <a:r>
              <a:rPr lang="en-US" sz="1200" dirty="0"/>
              <a:t>Colombo District, the commercial hub, plays a pivotal role in real estate evolution due to its strategic location.</a:t>
            </a:r>
          </a:p>
          <a:p>
            <a:pPr marL="285750" lvl="0" indent="-285750" algn="l" rtl="0">
              <a:lnSpc>
                <a:spcPct val="150000"/>
              </a:lnSpc>
              <a:spcBef>
                <a:spcPts val="0"/>
              </a:spcBef>
              <a:spcAft>
                <a:spcPts val="0"/>
              </a:spcAft>
              <a:buFont typeface="Arial" panose="020B0604020202020204" pitchFamily="34" charset="0"/>
              <a:buChar char="•"/>
            </a:pPr>
            <a:r>
              <a:rPr lang="en-US" sz="1200" dirty="0"/>
              <a:t>Growing demand for land raises concerns about sustainability, necessitating informed decision-making in the real estate sector.</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Quicksand bold" pitchFamily="2" charset="0"/>
              </a:rPr>
              <a:t>Problem Statement</a:t>
            </a:r>
            <a:endParaRPr dirty="0">
              <a:latin typeface="Quicksand bol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BA58DC77-ADE8-1EAC-84AC-24ADB5584C26}"/>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194D5B68-AFCC-E7D4-B70B-EA9366ABAD0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04. Results &amp; Discussion</a:t>
            </a:r>
            <a:endParaRPr dirty="0"/>
          </a:p>
        </p:txBody>
      </p:sp>
      <p:sp>
        <p:nvSpPr>
          <p:cNvPr id="342" name="Google Shape;342;p33">
            <a:extLst>
              <a:ext uri="{FF2B5EF4-FFF2-40B4-BE49-F238E27FC236}">
                <a16:creationId xmlns:a16="http://schemas.microsoft.com/office/drawing/2014/main" id="{A55E9323-8716-7F3A-A25E-BBE20EB85172}"/>
              </a:ext>
            </a:extLst>
          </p:cNvPr>
          <p:cNvSpPr txBox="1">
            <a:spLocks noGrp="1"/>
          </p:cNvSpPr>
          <p:nvPr>
            <p:ph type="subTitle" idx="1"/>
          </p:nvPr>
        </p:nvSpPr>
        <p:spPr>
          <a:xfrm>
            <a:off x="720025" y="1610941"/>
            <a:ext cx="7703950" cy="2932259"/>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200" dirty="0"/>
              <a:t>Built a time series forecasting model using SARIMA on dataset</a:t>
            </a:r>
          </a:p>
          <a:p>
            <a:pPr marL="171450" indent="-171450">
              <a:lnSpc>
                <a:spcPct val="150000"/>
              </a:lnSpc>
              <a:buFont typeface="Arial" panose="020B0604020202020204" pitchFamily="34" charset="0"/>
              <a:buChar char="•"/>
            </a:pPr>
            <a:r>
              <a:rPr lang="en-US" sz="1200" dirty="0"/>
              <a:t>Cutoff date set at '2023-09-01', records earlier than this date used for training.</a:t>
            </a:r>
          </a:p>
          <a:p>
            <a:pPr marL="171450" indent="-171450">
              <a:lnSpc>
                <a:spcPct val="150000"/>
              </a:lnSpc>
              <a:buFont typeface="Arial" panose="020B0604020202020204" pitchFamily="34" charset="0"/>
              <a:buChar char="•"/>
            </a:pPr>
            <a:r>
              <a:rPr lang="en-US" sz="1200" dirty="0"/>
              <a:t>User prompted to input main city, dataset filtered accordingly.</a:t>
            </a:r>
          </a:p>
          <a:p>
            <a:pPr marL="171450" indent="-171450">
              <a:lnSpc>
                <a:spcPct val="150000"/>
              </a:lnSpc>
              <a:buFont typeface="Arial" panose="020B0604020202020204" pitchFamily="34" charset="0"/>
              <a:buChar char="•"/>
            </a:pPr>
            <a:r>
              <a:rPr lang="en-US" sz="1200"/>
              <a:t>SARIMA </a:t>
            </a:r>
            <a:r>
              <a:rPr lang="en-US" sz="1200" dirty="0"/>
              <a:t>model:</a:t>
            </a:r>
          </a:p>
          <a:p>
            <a:pPr marL="628650" lvl="1" indent="-171450">
              <a:lnSpc>
                <a:spcPct val="150000"/>
              </a:lnSpc>
              <a:buFont typeface="Arial" panose="020B0604020202020204" pitchFamily="34" charset="0"/>
              <a:buChar char="•"/>
            </a:pPr>
            <a:r>
              <a:rPr lang="en-US" sz="1200" dirty="0"/>
              <a:t>Lag observations set at 1 for autoregressive order.</a:t>
            </a:r>
          </a:p>
          <a:p>
            <a:pPr marL="628650" lvl="1" indent="-171450">
              <a:lnSpc>
                <a:spcPct val="150000"/>
              </a:lnSpc>
              <a:buFont typeface="Arial" panose="020B0604020202020204" pitchFamily="34" charset="0"/>
              <a:buChar char="•"/>
            </a:pPr>
            <a:r>
              <a:rPr lang="en-US" sz="1200" dirty="0"/>
              <a:t>Differencing for stationarity set at first-order.</a:t>
            </a:r>
          </a:p>
          <a:p>
            <a:pPr marL="628650" lvl="1" indent="-171450">
              <a:lnSpc>
                <a:spcPct val="150000"/>
              </a:lnSpc>
              <a:buFont typeface="Arial" panose="020B0604020202020204" pitchFamily="34" charset="0"/>
              <a:buChar char="•"/>
            </a:pPr>
            <a:r>
              <a:rPr lang="en-US" sz="1200" dirty="0"/>
              <a:t>Moving average window order specified as 1.</a:t>
            </a:r>
          </a:p>
          <a:p>
            <a:pPr marL="628650" lvl="1" indent="-171450">
              <a:lnSpc>
                <a:spcPct val="150000"/>
              </a:lnSpc>
              <a:buFont typeface="Arial" panose="020B0604020202020204" pitchFamily="34" charset="0"/>
              <a:buChar char="•"/>
            </a:pPr>
            <a:r>
              <a:rPr lang="en-US" sz="1200" dirty="0"/>
              <a:t>Seasonal period defined as 4 quarters.</a:t>
            </a:r>
          </a:p>
          <a:p>
            <a:pPr marL="171450" indent="-171450">
              <a:lnSpc>
                <a:spcPct val="150000"/>
              </a:lnSpc>
              <a:buFont typeface="Arial" panose="020B0604020202020204" pitchFamily="34" charset="0"/>
              <a:buChar char="•"/>
            </a:pPr>
            <a:r>
              <a:rPr lang="en-US" sz="1200" dirty="0"/>
              <a:t>Forecast land prices per perch from '2024' to '2027'.</a:t>
            </a:r>
          </a:p>
        </p:txBody>
      </p:sp>
      <p:sp>
        <p:nvSpPr>
          <p:cNvPr id="345" name="Google Shape;345;p33">
            <a:extLst>
              <a:ext uri="{FF2B5EF4-FFF2-40B4-BE49-F238E27FC236}">
                <a16:creationId xmlns:a16="http://schemas.microsoft.com/office/drawing/2014/main" id="{EED761F5-D95D-45D4-AAD1-66FA219E9579}"/>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Time Series Model Building</a:t>
            </a:r>
            <a:endParaRPr dirty="0">
              <a:latin typeface="Quicksand" pitchFamily="2" charset="0"/>
            </a:endParaRPr>
          </a:p>
        </p:txBody>
      </p:sp>
      <p:sp>
        <p:nvSpPr>
          <p:cNvPr id="348" name="Google Shape;348;p33">
            <a:extLst>
              <a:ext uri="{FF2B5EF4-FFF2-40B4-BE49-F238E27FC236}">
                <a16:creationId xmlns:a16="http://schemas.microsoft.com/office/drawing/2014/main" id="{332472EF-0BAA-78E5-F69D-3DD9D97A9491}"/>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4243023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325E4A06-067B-92E5-AE55-517759F57D4C}"/>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FFCED3BA-95E6-2BBE-F8AA-9110424073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Quicksand bold" pitchFamily="2" charset="0"/>
              </a:rPr>
              <a:t>04. Results &amp; Discussion</a:t>
            </a:r>
            <a:endParaRPr dirty="0">
              <a:latin typeface="Quicksand bold" pitchFamily="2" charset="0"/>
            </a:endParaRPr>
          </a:p>
        </p:txBody>
      </p:sp>
      <p:sp>
        <p:nvSpPr>
          <p:cNvPr id="342" name="Google Shape;342;p33">
            <a:extLst>
              <a:ext uri="{FF2B5EF4-FFF2-40B4-BE49-F238E27FC236}">
                <a16:creationId xmlns:a16="http://schemas.microsoft.com/office/drawing/2014/main" id="{3D9ADCE4-80D8-1CBF-0F32-EB4E7550F6E1}"/>
              </a:ext>
            </a:extLst>
          </p:cNvPr>
          <p:cNvSpPr txBox="1">
            <a:spLocks noGrp="1"/>
          </p:cNvSpPr>
          <p:nvPr>
            <p:ph type="subTitle" idx="1"/>
          </p:nvPr>
        </p:nvSpPr>
        <p:spPr>
          <a:xfrm>
            <a:off x="720025" y="1610941"/>
            <a:ext cx="7703950" cy="462659"/>
          </a:xfrm>
          <a:prstGeom prst="rect">
            <a:avLst/>
          </a:prstGeom>
        </p:spPr>
        <p:txBody>
          <a:bodyPr spcFirstLastPara="1" wrap="square" lIns="91425" tIns="91425" rIns="91425" bIns="91425" anchor="t" anchorCtr="0">
            <a:noAutofit/>
          </a:bodyPr>
          <a:lstStyle/>
          <a:p>
            <a:pPr marL="0" indent="0">
              <a:lnSpc>
                <a:spcPct val="150000"/>
              </a:lnSpc>
            </a:pPr>
            <a:r>
              <a:rPr lang="en-US" sz="1200" dirty="0"/>
              <a:t>Example Time Series Forecasting Plots</a:t>
            </a:r>
          </a:p>
        </p:txBody>
      </p:sp>
      <p:sp>
        <p:nvSpPr>
          <p:cNvPr id="345" name="Google Shape;345;p33">
            <a:extLst>
              <a:ext uri="{FF2B5EF4-FFF2-40B4-BE49-F238E27FC236}">
                <a16:creationId xmlns:a16="http://schemas.microsoft.com/office/drawing/2014/main" id="{1ADC1385-7378-5C63-BAB7-1506B60E549F}"/>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Time Series Model Building</a:t>
            </a:r>
            <a:endParaRPr dirty="0">
              <a:latin typeface="Quicksand" pitchFamily="2" charset="0"/>
            </a:endParaRPr>
          </a:p>
        </p:txBody>
      </p:sp>
      <p:sp>
        <p:nvSpPr>
          <p:cNvPr id="348" name="Google Shape;348;p33">
            <a:extLst>
              <a:ext uri="{FF2B5EF4-FFF2-40B4-BE49-F238E27FC236}">
                <a16:creationId xmlns:a16="http://schemas.microsoft.com/office/drawing/2014/main" id="{FEA79408-8885-AF3C-CB8C-2A1F856F57A0}"/>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pic>
        <p:nvPicPr>
          <p:cNvPr id="3" name="Picture 2">
            <a:extLst>
              <a:ext uri="{FF2B5EF4-FFF2-40B4-BE49-F238E27FC236}">
                <a16:creationId xmlns:a16="http://schemas.microsoft.com/office/drawing/2014/main" id="{5F731517-4612-885F-F07B-0715F92F3E59}"/>
              </a:ext>
            </a:extLst>
          </p:cNvPr>
          <p:cNvPicPr>
            <a:picLocks noChangeAspect="1"/>
          </p:cNvPicPr>
          <p:nvPr/>
        </p:nvPicPr>
        <p:blipFill rotWithShape="1">
          <a:blip r:embed="rId3"/>
          <a:srcRect l="472"/>
          <a:stretch/>
        </p:blipFill>
        <p:spPr>
          <a:xfrm>
            <a:off x="694079" y="2143841"/>
            <a:ext cx="3833812" cy="1923248"/>
          </a:xfrm>
          <a:prstGeom prst="rect">
            <a:avLst/>
          </a:prstGeom>
        </p:spPr>
      </p:pic>
      <p:pic>
        <p:nvPicPr>
          <p:cNvPr id="7" name="Picture 6">
            <a:extLst>
              <a:ext uri="{FF2B5EF4-FFF2-40B4-BE49-F238E27FC236}">
                <a16:creationId xmlns:a16="http://schemas.microsoft.com/office/drawing/2014/main" id="{E59E782F-53DF-8533-D829-E4E87B9BCD25}"/>
              </a:ext>
            </a:extLst>
          </p:cNvPr>
          <p:cNvPicPr>
            <a:picLocks noChangeAspect="1"/>
          </p:cNvPicPr>
          <p:nvPr/>
        </p:nvPicPr>
        <p:blipFill>
          <a:blip r:embed="rId4"/>
          <a:stretch>
            <a:fillRect/>
          </a:stretch>
        </p:blipFill>
        <p:spPr>
          <a:xfrm>
            <a:off x="4616110" y="2143295"/>
            <a:ext cx="3807866" cy="1923248"/>
          </a:xfrm>
          <a:prstGeom prst="rect">
            <a:avLst/>
          </a:prstGeom>
        </p:spPr>
      </p:pic>
    </p:spTree>
    <p:extLst>
      <p:ext uri="{BB962C8B-B14F-4D97-AF65-F5344CB8AC3E}">
        <p14:creationId xmlns:p14="http://schemas.microsoft.com/office/powerpoint/2010/main" val="3501921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29C341-227E-36D1-A897-B5998F1EE7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sp>
        <p:nvSpPr>
          <p:cNvPr id="10" name="Flowchart: Alternate Process 9">
            <a:extLst>
              <a:ext uri="{FF2B5EF4-FFF2-40B4-BE49-F238E27FC236}">
                <a16:creationId xmlns:a16="http://schemas.microsoft.com/office/drawing/2014/main" id="{131A9C46-F42A-E355-3334-29B83A8AE93F}"/>
              </a:ext>
            </a:extLst>
          </p:cNvPr>
          <p:cNvSpPr/>
          <p:nvPr/>
        </p:nvSpPr>
        <p:spPr>
          <a:xfrm>
            <a:off x="3176550" y="583200"/>
            <a:ext cx="2790900" cy="333600"/>
          </a:xfrm>
          <a:prstGeom prst="flowChartAlternateProcess">
            <a:avLst/>
          </a:prstGeom>
          <a:ln>
            <a:solidFill>
              <a:srgbClr val="6E8F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C5C5F"/>
                </a:solidFill>
                <a:latin typeface="Mulish" pitchFamily="2" charset="0"/>
              </a:rPr>
              <a:t>Data Cleaning &amp; Preprocessing</a:t>
            </a:r>
          </a:p>
        </p:txBody>
      </p:sp>
      <p:sp>
        <p:nvSpPr>
          <p:cNvPr id="13" name="Flowchart: Alternate Process 12">
            <a:extLst>
              <a:ext uri="{FF2B5EF4-FFF2-40B4-BE49-F238E27FC236}">
                <a16:creationId xmlns:a16="http://schemas.microsoft.com/office/drawing/2014/main" id="{E28A4D26-70FA-DECD-4DE4-1BDED2D48541}"/>
              </a:ext>
            </a:extLst>
          </p:cNvPr>
          <p:cNvSpPr/>
          <p:nvPr/>
        </p:nvSpPr>
        <p:spPr>
          <a:xfrm>
            <a:off x="3370500" y="1174800"/>
            <a:ext cx="2403000" cy="333600"/>
          </a:xfrm>
          <a:prstGeom prst="flowChartAlternateProcess">
            <a:avLst/>
          </a:prstGeom>
          <a:ln>
            <a:solidFill>
              <a:srgbClr val="6E8F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C5C5F"/>
                </a:solidFill>
                <a:latin typeface="Mulish" pitchFamily="2" charset="0"/>
              </a:rPr>
              <a:t>Exploratory Data Analysis</a:t>
            </a:r>
          </a:p>
        </p:txBody>
      </p:sp>
      <p:sp>
        <p:nvSpPr>
          <p:cNvPr id="14" name="Flowchart: Alternate Process 13">
            <a:extLst>
              <a:ext uri="{FF2B5EF4-FFF2-40B4-BE49-F238E27FC236}">
                <a16:creationId xmlns:a16="http://schemas.microsoft.com/office/drawing/2014/main" id="{40E780F1-522C-9523-2B9A-1810068FE3CB}"/>
              </a:ext>
            </a:extLst>
          </p:cNvPr>
          <p:cNvSpPr/>
          <p:nvPr/>
        </p:nvSpPr>
        <p:spPr>
          <a:xfrm>
            <a:off x="3588075" y="1776000"/>
            <a:ext cx="1967850" cy="333600"/>
          </a:xfrm>
          <a:prstGeom prst="flowChartAlternateProcess">
            <a:avLst/>
          </a:prstGeom>
          <a:ln>
            <a:solidFill>
              <a:srgbClr val="6E8F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C5C5F"/>
                </a:solidFill>
                <a:latin typeface="Mulish" pitchFamily="2" charset="0"/>
              </a:rPr>
              <a:t>Time Series Analysis</a:t>
            </a:r>
          </a:p>
        </p:txBody>
      </p:sp>
      <p:sp>
        <p:nvSpPr>
          <p:cNvPr id="15" name="Flowchart: Alternate Process 14">
            <a:extLst>
              <a:ext uri="{FF2B5EF4-FFF2-40B4-BE49-F238E27FC236}">
                <a16:creationId xmlns:a16="http://schemas.microsoft.com/office/drawing/2014/main" id="{4D8B907F-1EFA-1CE1-32DF-F0B71772E010}"/>
              </a:ext>
            </a:extLst>
          </p:cNvPr>
          <p:cNvSpPr/>
          <p:nvPr/>
        </p:nvSpPr>
        <p:spPr>
          <a:xfrm>
            <a:off x="3370500" y="2377200"/>
            <a:ext cx="2403000" cy="333600"/>
          </a:xfrm>
          <a:prstGeom prst="flowChartAlternateProcess">
            <a:avLst/>
          </a:prstGeom>
          <a:ln>
            <a:solidFill>
              <a:srgbClr val="6E8F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C5C5F"/>
                </a:solidFill>
                <a:latin typeface="Mulish" pitchFamily="2" charset="0"/>
              </a:rPr>
              <a:t>Spatial Network Analysis</a:t>
            </a:r>
          </a:p>
        </p:txBody>
      </p:sp>
      <p:sp>
        <p:nvSpPr>
          <p:cNvPr id="16" name="Flowchart: Alternate Process 15">
            <a:extLst>
              <a:ext uri="{FF2B5EF4-FFF2-40B4-BE49-F238E27FC236}">
                <a16:creationId xmlns:a16="http://schemas.microsoft.com/office/drawing/2014/main" id="{E971CDF1-A87A-EE18-7CA1-E70D94AE9742}"/>
              </a:ext>
            </a:extLst>
          </p:cNvPr>
          <p:cNvSpPr/>
          <p:nvPr/>
        </p:nvSpPr>
        <p:spPr>
          <a:xfrm>
            <a:off x="3176550" y="2978400"/>
            <a:ext cx="2790900" cy="333600"/>
          </a:xfrm>
          <a:prstGeom prst="flowChartAlternateProcess">
            <a:avLst/>
          </a:prstGeom>
          <a:ln>
            <a:solidFill>
              <a:srgbClr val="6E8F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C5C5F"/>
                </a:solidFill>
                <a:latin typeface="Mulish" pitchFamily="2" charset="0"/>
              </a:rPr>
              <a:t>Price Prediction Model Building</a:t>
            </a:r>
          </a:p>
        </p:txBody>
      </p:sp>
      <p:sp>
        <p:nvSpPr>
          <p:cNvPr id="17" name="Flowchart: Alternate Process 16">
            <a:extLst>
              <a:ext uri="{FF2B5EF4-FFF2-40B4-BE49-F238E27FC236}">
                <a16:creationId xmlns:a16="http://schemas.microsoft.com/office/drawing/2014/main" id="{7AE94FA3-F0D6-7935-8A27-866D8803D18E}"/>
              </a:ext>
            </a:extLst>
          </p:cNvPr>
          <p:cNvSpPr/>
          <p:nvPr/>
        </p:nvSpPr>
        <p:spPr>
          <a:xfrm>
            <a:off x="3273525" y="3579600"/>
            <a:ext cx="2596950" cy="333600"/>
          </a:xfrm>
          <a:prstGeom prst="flowChartAlternateProcess">
            <a:avLst/>
          </a:prstGeom>
          <a:ln>
            <a:solidFill>
              <a:srgbClr val="6E8F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C5C5F"/>
                </a:solidFill>
                <a:latin typeface="Mulish" pitchFamily="2" charset="0"/>
              </a:rPr>
              <a:t>Time Series Model Building</a:t>
            </a:r>
          </a:p>
        </p:txBody>
      </p:sp>
      <p:sp>
        <p:nvSpPr>
          <p:cNvPr id="18" name="Flowchart: Alternate Process 17">
            <a:extLst>
              <a:ext uri="{FF2B5EF4-FFF2-40B4-BE49-F238E27FC236}">
                <a16:creationId xmlns:a16="http://schemas.microsoft.com/office/drawing/2014/main" id="{529AD821-BE9E-D446-B77D-06E7E9D6BD30}"/>
              </a:ext>
            </a:extLst>
          </p:cNvPr>
          <p:cNvSpPr/>
          <p:nvPr/>
        </p:nvSpPr>
        <p:spPr>
          <a:xfrm>
            <a:off x="3566362" y="4171200"/>
            <a:ext cx="2011275" cy="333600"/>
          </a:xfrm>
          <a:prstGeom prst="flowChartAlternateProcess">
            <a:avLst/>
          </a:prstGeom>
          <a:ln>
            <a:solidFill>
              <a:srgbClr val="6E8F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C5C5F"/>
                </a:solidFill>
                <a:latin typeface="Mulish" pitchFamily="2" charset="0"/>
              </a:rPr>
              <a:t>Dashboard Creation</a:t>
            </a:r>
          </a:p>
        </p:txBody>
      </p:sp>
      <p:cxnSp>
        <p:nvCxnSpPr>
          <p:cNvPr id="22" name="Straight Arrow Connector 21">
            <a:extLst>
              <a:ext uri="{FF2B5EF4-FFF2-40B4-BE49-F238E27FC236}">
                <a16:creationId xmlns:a16="http://schemas.microsoft.com/office/drawing/2014/main" id="{5CE64973-73BE-3520-F799-357D4838FD17}"/>
              </a:ext>
            </a:extLst>
          </p:cNvPr>
          <p:cNvCxnSpPr>
            <a:stCxn id="10" idx="2"/>
            <a:endCxn id="13" idx="0"/>
          </p:cNvCxnSpPr>
          <p:nvPr/>
        </p:nvCxnSpPr>
        <p:spPr>
          <a:xfrm>
            <a:off x="4572000" y="916800"/>
            <a:ext cx="0" cy="258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10FC813-A49F-E8D4-EE80-C12258385F64}"/>
              </a:ext>
            </a:extLst>
          </p:cNvPr>
          <p:cNvCxnSpPr>
            <a:cxnSpLocks/>
            <a:stCxn id="13" idx="2"/>
            <a:endCxn id="14" idx="0"/>
          </p:cNvCxnSpPr>
          <p:nvPr/>
        </p:nvCxnSpPr>
        <p:spPr>
          <a:xfrm>
            <a:off x="4572000" y="1508400"/>
            <a:ext cx="0" cy="267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C56F793-FD0A-1B38-28A7-6E6DD9C48C68}"/>
              </a:ext>
            </a:extLst>
          </p:cNvPr>
          <p:cNvCxnSpPr>
            <a:cxnSpLocks/>
            <a:stCxn id="14" idx="2"/>
            <a:endCxn id="15" idx="0"/>
          </p:cNvCxnSpPr>
          <p:nvPr/>
        </p:nvCxnSpPr>
        <p:spPr>
          <a:xfrm>
            <a:off x="4572000" y="2109600"/>
            <a:ext cx="0" cy="267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D6DACE-AEFB-83C2-FFF9-321747F1EB57}"/>
              </a:ext>
            </a:extLst>
          </p:cNvPr>
          <p:cNvCxnSpPr>
            <a:cxnSpLocks/>
            <a:stCxn id="15" idx="2"/>
            <a:endCxn id="16" idx="0"/>
          </p:cNvCxnSpPr>
          <p:nvPr/>
        </p:nvCxnSpPr>
        <p:spPr>
          <a:xfrm>
            <a:off x="4572000" y="2710800"/>
            <a:ext cx="0" cy="267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5D8118B-BB7F-1177-62ED-E299A79BE532}"/>
              </a:ext>
            </a:extLst>
          </p:cNvPr>
          <p:cNvCxnSpPr>
            <a:stCxn id="16" idx="2"/>
            <a:endCxn id="17" idx="0"/>
          </p:cNvCxnSpPr>
          <p:nvPr/>
        </p:nvCxnSpPr>
        <p:spPr>
          <a:xfrm>
            <a:off x="4572000" y="3312000"/>
            <a:ext cx="0" cy="267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DA39F94-D2E2-7F15-4CAD-904BA60C7A0E}"/>
              </a:ext>
            </a:extLst>
          </p:cNvPr>
          <p:cNvCxnSpPr>
            <a:cxnSpLocks/>
            <a:stCxn id="17" idx="2"/>
            <a:endCxn id="18" idx="0"/>
          </p:cNvCxnSpPr>
          <p:nvPr/>
        </p:nvCxnSpPr>
        <p:spPr>
          <a:xfrm>
            <a:off x="4572000" y="3913200"/>
            <a:ext cx="0" cy="258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448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599200" y="2150850"/>
            <a:ext cx="4944100" cy="841800"/>
          </a:xfrm>
          <a:prstGeom prst="rect">
            <a:avLst/>
          </a:prstGeom>
        </p:spPr>
        <p:txBody>
          <a:bodyPr spcFirstLastPara="1" wrap="square" lIns="91425" tIns="91425" rIns="91425" bIns="91425" anchor="ctr" anchorCtr="0">
            <a:noAutofit/>
          </a:bodyPr>
          <a:lstStyle/>
          <a:p>
            <a:pPr marL="0" indent="0"/>
            <a:r>
              <a:rPr lang="en-US" sz="4000" dirty="0"/>
              <a:t>Conclusion &amp; Future Works</a:t>
            </a:r>
          </a:p>
        </p:txBody>
      </p:sp>
      <p:sp>
        <p:nvSpPr>
          <p:cNvPr id="331" name="Google Shape;331;p32"/>
          <p:cNvSpPr txBox="1">
            <a:spLocks noGrp="1"/>
          </p:cNvSpPr>
          <p:nvPr>
            <p:ph type="title" idx="2"/>
          </p:nvPr>
        </p:nvSpPr>
        <p:spPr>
          <a:xfrm>
            <a:off x="872050" y="215085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cxnSp>
        <p:nvCxnSpPr>
          <p:cNvPr id="334" name="Google Shape;334;p32"/>
          <p:cNvCxnSpPr>
            <a:cxnSpLocks/>
          </p:cNvCxnSpPr>
          <p:nvPr/>
        </p:nvCxnSpPr>
        <p:spPr>
          <a:xfrm>
            <a:off x="936000" y="1958924"/>
            <a:ext cx="7149600" cy="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157600" y="251431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718800" y="2518136"/>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334;p32">
            <a:extLst>
              <a:ext uri="{FF2B5EF4-FFF2-40B4-BE49-F238E27FC236}">
                <a16:creationId xmlns:a16="http://schemas.microsoft.com/office/drawing/2014/main" id="{FAEE2EA1-C31F-977B-965B-AF6968A2A615}"/>
              </a:ext>
            </a:extLst>
          </p:cNvPr>
          <p:cNvCxnSpPr>
            <a:cxnSpLocks/>
          </p:cNvCxnSpPr>
          <p:nvPr/>
        </p:nvCxnSpPr>
        <p:spPr>
          <a:xfrm>
            <a:off x="936000" y="3226124"/>
            <a:ext cx="7149600" cy="0"/>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2065064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C5844654-3477-2F16-4330-D1E1F3DE04F7}"/>
            </a:ext>
          </a:extLst>
        </p:cNvPr>
        <p:cNvGrpSpPr/>
        <p:nvPr/>
      </p:nvGrpSpPr>
      <p:grpSpPr>
        <a:xfrm>
          <a:off x="0" y="0"/>
          <a:ext cx="0" cy="0"/>
          <a:chOff x="0" y="0"/>
          <a:chExt cx="0" cy="0"/>
        </a:xfrm>
      </p:grpSpPr>
      <p:sp>
        <p:nvSpPr>
          <p:cNvPr id="341" name="Google Shape;341;p33">
            <a:extLst>
              <a:ext uri="{FF2B5EF4-FFF2-40B4-BE49-F238E27FC236}">
                <a16:creationId xmlns:a16="http://schemas.microsoft.com/office/drawing/2014/main" id="{BD4FDC36-1F3D-36D5-41C9-AD192E37C7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05. Conclusion &amp; Future Works</a:t>
            </a:r>
            <a:endParaRPr dirty="0"/>
          </a:p>
        </p:txBody>
      </p:sp>
      <p:sp>
        <p:nvSpPr>
          <p:cNvPr id="342" name="Google Shape;342;p33">
            <a:extLst>
              <a:ext uri="{FF2B5EF4-FFF2-40B4-BE49-F238E27FC236}">
                <a16:creationId xmlns:a16="http://schemas.microsoft.com/office/drawing/2014/main" id="{19C0C21D-3BEC-2EFF-A040-9B8387C79046}"/>
              </a:ext>
            </a:extLst>
          </p:cNvPr>
          <p:cNvSpPr txBox="1">
            <a:spLocks noGrp="1"/>
          </p:cNvSpPr>
          <p:nvPr>
            <p:ph type="subTitle" idx="1"/>
          </p:nvPr>
        </p:nvSpPr>
        <p:spPr>
          <a:xfrm>
            <a:off x="720025" y="1610941"/>
            <a:ext cx="7703950" cy="1117859"/>
          </a:xfrm>
          <a:prstGeom prst="rect">
            <a:avLst/>
          </a:prstGeom>
        </p:spPr>
        <p:txBody>
          <a:bodyPr spcFirstLastPara="1" wrap="square" lIns="91425" tIns="91425" rIns="91425" bIns="91425" anchor="t" anchorCtr="0">
            <a:noAutofit/>
          </a:bodyPr>
          <a:lstStyle/>
          <a:p>
            <a:pPr marL="0" indent="0">
              <a:lnSpc>
                <a:spcPct val="150000"/>
              </a:lnSpc>
            </a:pPr>
            <a:r>
              <a:rPr lang="en-US" sz="1200" dirty="0"/>
              <a:t>XG Boost has the highest accuracy (</a:t>
            </a:r>
            <a:r>
              <a:rPr lang="en-US" sz="1200" kern="0" dirty="0">
                <a:effectLst/>
                <a:latin typeface="Mulish" pitchFamily="2" charset="0"/>
              </a:rPr>
              <a:t>62.23%</a:t>
            </a:r>
            <a:r>
              <a:rPr lang="en-US" sz="1200" dirty="0"/>
              <a:t>) among all models.</a:t>
            </a:r>
          </a:p>
          <a:p>
            <a:pPr marL="0" indent="0">
              <a:lnSpc>
                <a:spcPct val="150000"/>
              </a:lnSpc>
            </a:pPr>
            <a:r>
              <a:rPr lang="en-US" sz="1200" dirty="0"/>
              <a:t>Final product of this study is a User-friendly dashboard as a valuable resource for land transaction stakeholders</a:t>
            </a:r>
          </a:p>
          <a:p>
            <a:pPr marL="914400" lvl="2" indent="0">
              <a:lnSpc>
                <a:spcPct val="150000"/>
              </a:lnSpc>
              <a:spcBef>
                <a:spcPts val="0"/>
              </a:spcBef>
            </a:pPr>
            <a:r>
              <a:rPr lang="en-US" sz="1200" i="1" dirty="0">
                <a:solidFill>
                  <a:srgbClr val="0070C0"/>
                </a:solidFill>
                <a:hlinkClick r:id="rId3">
                  <a:extLst>
                    <a:ext uri="{A12FA001-AC4F-418D-AE19-62706E023703}">
                      <ahyp:hlinkClr xmlns:ahyp="http://schemas.microsoft.com/office/drawing/2018/hyperlinkcolor" val="tx"/>
                    </a:ext>
                  </a:extLst>
                </a:hlinkClick>
              </a:rPr>
              <a:t>https://landpriceforecastingapp-sbfssfrle7epsae42m7xxo.streamlit.app/</a:t>
            </a:r>
            <a:r>
              <a:rPr lang="en-US" sz="1200" i="1" dirty="0">
                <a:solidFill>
                  <a:srgbClr val="0070C0"/>
                </a:solidFill>
              </a:rPr>
              <a:t> </a:t>
            </a:r>
          </a:p>
        </p:txBody>
      </p:sp>
      <p:sp>
        <p:nvSpPr>
          <p:cNvPr id="345" name="Google Shape;345;p33">
            <a:extLst>
              <a:ext uri="{FF2B5EF4-FFF2-40B4-BE49-F238E27FC236}">
                <a16:creationId xmlns:a16="http://schemas.microsoft.com/office/drawing/2014/main" id="{0D12D4C3-CB92-D396-7C72-85E8C483C1FB}"/>
              </a:ext>
            </a:extLst>
          </p:cNvPr>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Conclusion</a:t>
            </a:r>
            <a:endParaRPr dirty="0">
              <a:latin typeface="Quicksand" pitchFamily="2" charset="0"/>
            </a:endParaRPr>
          </a:p>
        </p:txBody>
      </p:sp>
      <p:sp>
        <p:nvSpPr>
          <p:cNvPr id="348" name="Google Shape;348;p33">
            <a:extLst>
              <a:ext uri="{FF2B5EF4-FFF2-40B4-BE49-F238E27FC236}">
                <a16:creationId xmlns:a16="http://schemas.microsoft.com/office/drawing/2014/main" id="{84C509B8-F1CE-7760-19A9-BCB02A07D749}"/>
              </a:ext>
            </a:extLst>
          </p:cNvPr>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sp>
        <p:nvSpPr>
          <p:cNvPr id="2" name="Google Shape;345;p33">
            <a:extLst>
              <a:ext uri="{FF2B5EF4-FFF2-40B4-BE49-F238E27FC236}">
                <a16:creationId xmlns:a16="http://schemas.microsoft.com/office/drawing/2014/main" id="{91005363-0A1D-197F-1EB7-B2F19B62B657}"/>
              </a:ext>
            </a:extLst>
          </p:cNvPr>
          <p:cNvSpPr txBox="1">
            <a:spLocks/>
          </p:cNvSpPr>
          <p:nvPr/>
        </p:nvSpPr>
        <p:spPr>
          <a:xfrm>
            <a:off x="719975" y="3021208"/>
            <a:ext cx="7704000" cy="39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Future Works</a:t>
            </a:r>
            <a:endParaRPr lang="en-US" dirty="0">
              <a:latin typeface="Quicksand" pitchFamily="2" charset="0"/>
            </a:endParaRPr>
          </a:p>
        </p:txBody>
      </p:sp>
      <p:sp>
        <p:nvSpPr>
          <p:cNvPr id="3" name="Google Shape;342;p33">
            <a:extLst>
              <a:ext uri="{FF2B5EF4-FFF2-40B4-BE49-F238E27FC236}">
                <a16:creationId xmlns:a16="http://schemas.microsoft.com/office/drawing/2014/main" id="{B0BB81D1-D845-4C9D-73A0-573EFD936C78}"/>
              </a:ext>
            </a:extLst>
          </p:cNvPr>
          <p:cNvSpPr txBox="1">
            <a:spLocks/>
          </p:cNvSpPr>
          <p:nvPr/>
        </p:nvSpPr>
        <p:spPr>
          <a:xfrm>
            <a:off x="720025" y="3485016"/>
            <a:ext cx="7703950" cy="1117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nSpc>
                <a:spcPct val="150000"/>
              </a:lnSpc>
            </a:pPr>
            <a:r>
              <a:rPr lang="en-US" sz="1200" dirty="0"/>
              <a:t>Potential to expand model development to all districts in Sri Lanka</a:t>
            </a:r>
          </a:p>
          <a:p>
            <a:pPr marL="0" indent="0">
              <a:lnSpc>
                <a:spcPct val="150000"/>
              </a:lnSpc>
            </a:pPr>
            <a:r>
              <a:rPr lang="en-US" sz="1200" dirty="0"/>
              <a:t>Consideration of district-specific variables for higher accuracy (e.g., altitude in Kandy district)</a:t>
            </a:r>
          </a:p>
          <a:p>
            <a:pPr marL="0" indent="0">
              <a:lnSpc>
                <a:spcPct val="150000"/>
              </a:lnSpc>
            </a:pPr>
            <a:r>
              <a:rPr lang="en-US" sz="1200" dirty="0"/>
              <a:t>Possibility to drill down to smaller location levels (e.g., street level)</a:t>
            </a:r>
            <a:endParaRPr lang="en-US" sz="1200" i="1" dirty="0">
              <a:solidFill>
                <a:srgbClr val="0070C0"/>
              </a:solidFill>
            </a:endParaRPr>
          </a:p>
        </p:txBody>
      </p:sp>
    </p:spTree>
    <p:extLst>
      <p:ext uri="{BB962C8B-B14F-4D97-AF65-F5344CB8AC3E}">
        <p14:creationId xmlns:p14="http://schemas.microsoft.com/office/powerpoint/2010/main" val="3561901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05. Conclusion &amp; Future Works</a:t>
            </a:r>
            <a:endParaRPr dirty="0"/>
          </a:p>
        </p:txBody>
      </p:sp>
      <p:sp>
        <p:nvSpPr>
          <p:cNvPr id="345" name="Google Shape;345;p33"/>
          <p:cNvSpPr txBox="1">
            <a:spLocks noGrp="1"/>
          </p:cNvSpPr>
          <p:nvPr>
            <p:ph type="subTitle" idx="4"/>
          </p:nvPr>
        </p:nvSpPr>
        <p:spPr>
          <a:xfrm>
            <a:off x="720025" y="1241274"/>
            <a:ext cx="3851975"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Challenges</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sp>
        <p:nvSpPr>
          <p:cNvPr id="2" name="Google Shape;345;p33">
            <a:extLst>
              <a:ext uri="{FF2B5EF4-FFF2-40B4-BE49-F238E27FC236}">
                <a16:creationId xmlns:a16="http://schemas.microsoft.com/office/drawing/2014/main" id="{1227223E-1F20-3D25-62EE-296150F237BA}"/>
              </a:ext>
            </a:extLst>
          </p:cNvPr>
          <p:cNvSpPr txBox="1">
            <a:spLocks/>
          </p:cNvSpPr>
          <p:nvPr/>
        </p:nvSpPr>
        <p:spPr>
          <a:xfrm>
            <a:off x="4572000" y="1241274"/>
            <a:ext cx="3851975" cy="39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r"/>
            <a:r>
              <a:rPr lang="en-US" dirty="0"/>
              <a:t>Solutions</a:t>
            </a:r>
            <a:endParaRPr lang="en-US" dirty="0">
              <a:latin typeface="Quicksand" pitchFamily="2" charset="0"/>
            </a:endParaRPr>
          </a:p>
        </p:txBody>
      </p:sp>
      <p:graphicFrame>
        <p:nvGraphicFramePr>
          <p:cNvPr id="3" name="Table 2">
            <a:extLst>
              <a:ext uri="{FF2B5EF4-FFF2-40B4-BE49-F238E27FC236}">
                <a16:creationId xmlns:a16="http://schemas.microsoft.com/office/drawing/2014/main" id="{A910CD71-C49D-BC95-DB48-9FADE127238D}"/>
              </a:ext>
            </a:extLst>
          </p:cNvPr>
          <p:cNvGraphicFramePr>
            <a:graphicFrameLocks noGrp="1"/>
          </p:cNvGraphicFramePr>
          <p:nvPr>
            <p:extLst>
              <p:ext uri="{D42A27DB-BD31-4B8C-83A1-F6EECF244321}">
                <p14:modId xmlns:p14="http://schemas.microsoft.com/office/powerpoint/2010/main" val="2583752601"/>
              </p:ext>
            </p:extLst>
          </p:nvPr>
        </p:nvGraphicFramePr>
        <p:xfrm>
          <a:off x="719999" y="1820934"/>
          <a:ext cx="7703976" cy="2743200"/>
        </p:xfrm>
        <a:graphic>
          <a:graphicData uri="http://schemas.openxmlformats.org/drawingml/2006/table">
            <a:tbl>
              <a:tblPr firstRow="1" bandRow="1">
                <a:tableStyleId>{10953B33-C558-4D62-B3A2-A88DDC1D90AF}</a:tableStyleId>
              </a:tblPr>
              <a:tblGrid>
                <a:gridCol w="3851988">
                  <a:extLst>
                    <a:ext uri="{9D8B030D-6E8A-4147-A177-3AD203B41FA5}">
                      <a16:colId xmlns:a16="http://schemas.microsoft.com/office/drawing/2014/main" val="8185025"/>
                    </a:ext>
                  </a:extLst>
                </a:gridCol>
                <a:gridCol w="3851988">
                  <a:extLst>
                    <a:ext uri="{9D8B030D-6E8A-4147-A177-3AD203B41FA5}">
                      <a16:colId xmlns:a16="http://schemas.microsoft.com/office/drawing/2014/main" val="1468188360"/>
                    </a:ext>
                  </a:extLst>
                </a:gridCol>
              </a:tblGrid>
              <a:tr h="685800">
                <a:tc>
                  <a:txBody>
                    <a:bodyPr/>
                    <a:lstStyle/>
                    <a:p>
                      <a:r>
                        <a:rPr lang="en-US" dirty="0">
                          <a:solidFill>
                            <a:srgbClr val="5C5C5F"/>
                          </a:solidFill>
                          <a:latin typeface="Mulish" pitchFamily="2" charset="0"/>
                        </a:rPr>
                        <a:t>Lack of data after cleaning</a:t>
                      </a:r>
                    </a:p>
                  </a:txBody>
                  <a:tcPr anchor="ctr"/>
                </a:tc>
                <a:tc>
                  <a:txBody>
                    <a:bodyPr/>
                    <a:lstStyle/>
                    <a:p>
                      <a:pPr algn="r"/>
                      <a:r>
                        <a:rPr lang="en-US" dirty="0">
                          <a:solidFill>
                            <a:srgbClr val="5C5C5F"/>
                          </a:solidFill>
                          <a:latin typeface="Mulish" pitchFamily="2" charset="0"/>
                        </a:rPr>
                        <a:t>Dataset Changed. Then redone the preprocessing part</a:t>
                      </a:r>
                    </a:p>
                  </a:txBody>
                  <a:tcPr anchor="ctr"/>
                </a:tc>
                <a:extLst>
                  <a:ext uri="{0D108BD9-81ED-4DB2-BD59-A6C34878D82A}">
                    <a16:rowId xmlns:a16="http://schemas.microsoft.com/office/drawing/2014/main" val="1668202060"/>
                  </a:ext>
                </a:extLst>
              </a:tr>
              <a:tr h="685800">
                <a:tc>
                  <a:txBody>
                    <a:bodyPr/>
                    <a:lstStyle/>
                    <a:p>
                      <a:r>
                        <a:rPr lang="en-US" dirty="0">
                          <a:solidFill>
                            <a:srgbClr val="5C5C5F"/>
                          </a:solidFill>
                          <a:latin typeface="Mulish" pitchFamily="2" charset="0"/>
                        </a:rPr>
                        <a:t>Many incorrect data were in the dataset</a:t>
                      </a:r>
                    </a:p>
                  </a:txBody>
                  <a:tcPr anchor="ctr"/>
                </a:tc>
                <a:tc>
                  <a:txBody>
                    <a:bodyPr/>
                    <a:lstStyle/>
                    <a:p>
                      <a:pPr algn="r"/>
                      <a:r>
                        <a:rPr lang="en-US" dirty="0">
                          <a:solidFill>
                            <a:srgbClr val="5C5C5F"/>
                          </a:solidFill>
                          <a:latin typeface="Mulish" pitchFamily="2" charset="0"/>
                        </a:rPr>
                        <a:t>Had to use a method used by the company by their experience to remove outlier prices </a:t>
                      </a:r>
                    </a:p>
                  </a:txBody>
                  <a:tcPr anchor="ctr"/>
                </a:tc>
                <a:extLst>
                  <a:ext uri="{0D108BD9-81ED-4DB2-BD59-A6C34878D82A}">
                    <a16:rowId xmlns:a16="http://schemas.microsoft.com/office/drawing/2014/main" val="2968929607"/>
                  </a:ext>
                </a:extLst>
              </a:tr>
              <a:tr h="6858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5C5C5F"/>
                          </a:solidFill>
                          <a:latin typeface="Mulish" pitchFamily="2" charset="0"/>
                        </a:rPr>
                        <a:t>Land locations were not correctly placed</a:t>
                      </a:r>
                    </a:p>
                  </a:txBody>
                  <a:tcPr anchor="ctr"/>
                </a:tc>
                <a:tc>
                  <a:txBody>
                    <a:bodyPr/>
                    <a:lstStyle/>
                    <a:p>
                      <a:pPr algn="r"/>
                      <a:r>
                        <a:rPr lang="en-US" dirty="0">
                          <a:solidFill>
                            <a:srgbClr val="5C5C5F"/>
                          </a:solidFill>
                          <a:latin typeface="Mulish" pitchFamily="2" charset="0"/>
                        </a:rPr>
                        <a:t>Had to visualize and remove the datapoints out of Colombo</a:t>
                      </a:r>
                    </a:p>
                  </a:txBody>
                  <a:tcPr anchor="ctr"/>
                </a:tc>
                <a:extLst>
                  <a:ext uri="{0D108BD9-81ED-4DB2-BD59-A6C34878D82A}">
                    <a16:rowId xmlns:a16="http://schemas.microsoft.com/office/drawing/2014/main" val="4048456950"/>
                  </a:ext>
                </a:extLst>
              </a:tr>
              <a:tr h="685800">
                <a:tc>
                  <a:txBody>
                    <a:bodyPr/>
                    <a:lstStyle/>
                    <a:p>
                      <a:r>
                        <a:rPr lang="en-US" dirty="0">
                          <a:solidFill>
                            <a:srgbClr val="5C5C5F"/>
                          </a:solidFill>
                          <a:latin typeface="Mulish" pitchFamily="2" charset="0"/>
                        </a:rPr>
                        <a:t>There is no any city wise shape file in the Survey Department to buy</a:t>
                      </a:r>
                    </a:p>
                  </a:txBody>
                  <a:tcPr anchor="ctr"/>
                </a:tc>
                <a:tc>
                  <a:txBody>
                    <a:bodyPr/>
                    <a:lstStyle/>
                    <a:p>
                      <a:pPr algn="r"/>
                      <a:r>
                        <a:rPr lang="en-US" dirty="0">
                          <a:solidFill>
                            <a:srgbClr val="5C5C5F"/>
                          </a:solidFill>
                          <a:latin typeface="Mulish" pitchFamily="2" charset="0"/>
                        </a:rPr>
                        <a:t>Had to use alternative visualization methods to visualize city wise data</a:t>
                      </a:r>
                    </a:p>
                  </a:txBody>
                  <a:tcPr anchor="ctr"/>
                </a:tc>
                <a:extLst>
                  <a:ext uri="{0D108BD9-81ED-4DB2-BD59-A6C34878D82A}">
                    <a16:rowId xmlns:a16="http://schemas.microsoft.com/office/drawing/2014/main" val="1581613727"/>
                  </a:ext>
                </a:extLst>
              </a:tr>
            </a:tbl>
          </a:graphicData>
        </a:graphic>
      </p:graphicFrame>
    </p:spTree>
    <p:extLst>
      <p:ext uri="{BB962C8B-B14F-4D97-AF65-F5344CB8AC3E}">
        <p14:creationId xmlns:p14="http://schemas.microsoft.com/office/powerpoint/2010/main" val="214607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599200" y="2150850"/>
            <a:ext cx="4944100" cy="841800"/>
          </a:xfrm>
          <a:prstGeom prst="rect">
            <a:avLst/>
          </a:prstGeom>
        </p:spPr>
        <p:txBody>
          <a:bodyPr spcFirstLastPara="1" wrap="square" lIns="91425" tIns="91425" rIns="91425" bIns="91425" anchor="ctr" anchorCtr="0">
            <a:noAutofit/>
          </a:bodyPr>
          <a:lstStyle/>
          <a:p>
            <a:pPr marL="0" indent="0"/>
            <a:r>
              <a:rPr lang="en-US" sz="4000" dirty="0"/>
              <a:t>Acknowledgement</a:t>
            </a:r>
          </a:p>
        </p:txBody>
      </p:sp>
      <p:sp>
        <p:nvSpPr>
          <p:cNvPr id="331" name="Google Shape;331;p32"/>
          <p:cNvSpPr txBox="1">
            <a:spLocks noGrp="1"/>
          </p:cNvSpPr>
          <p:nvPr>
            <p:ph type="title" idx="2"/>
          </p:nvPr>
        </p:nvSpPr>
        <p:spPr>
          <a:xfrm>
            <a:off x="872050" y="215085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a:p>
        </p:txBody>
      </p:sp>
      <p:cxnSp>
        <p:nvCxnSpPr>
          <p:cNvPr id="334" name="Google Shape;334;p32"/>
          <p:cNvCxnSpPr>
            <a:cxnSpLocks/>
          </p:cNvCxnSpPr>
          <p:nvPr/>
        </p:nvCxnSpPr>
        <p:spPr>
          <a:xfrm>
            <a:off x="936000" y="1958924"/>
            <a:ext cx="7149600" cy="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157600" y="251431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718800" y="2518136"/>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334;p32">
            <a:extLst>
              <a:ext uri="{FF2B5EF4-FFF2-40B4-BE49-F238E27FC236}">
                <a16:creationId xmlns:a16="http://schemas.microsoft.com/office/drawing/2014/main" id="{FAEE2EA1-C31F-977B-965B-AF6968A2A615}"/>
              </a:ext>
            </a:extLst>
          </p:cNvPr>
          <p:cNvCxnSpPr>
            <a:cxnSpLocks/>
          </p:cNvCxnSpPr>
          <p:nvPr/>
        </p:nvCxnSpPr>
        <p:spPr>
          <a:xfrm>
            <a:off x="936000" y="3226124"/>
            <a:ext cx="7149600" cy="0"/>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2935090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06. Acknowledgement</a:t>
            </a:r>
            <a:endParaRPr dirty="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a:p>
        </p:txBody>
      </p:sp>
      <p:sp>
        <p:nvSpPr>
          <p:cNvPr id="4" name="Google Shape;353;p34">
            <a:extLst>
              <a:ext uri="{FF2B5EF4-FFF2-40B4-BE49-F238E27FC236}">
                <a16:creationId xmlns:a16="http://schemas.microsoft.com/office/drawing/2014/main" id="{4D715474-6B5D-7FD4-5E1F-F52DC1ED8AF5}"/>
              </a:ext>
            </a:extLst>
          </p:cNvPr>
          <p:cNvSpPr txBox="1">
            <a:spLocks noGrp="1"/>
          </p:cNvSpPr>
          <p:nvPr>
            <p:ph type="subTitle" idx="1"/>
          </p:nvPr>
        </p:nvSpPr>
        <p:spPr>
          <a:xfrm>
            <a:off x="800100" y="1114275"/>
            <a:ext cx="7623900" cy="3392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I extend my heartfelt gratitude to </a:t>
            </a:r>
            <a:r>
              <a:rPr lang="en-US" sz="1600" b="1" dirty="0"/>
              <a:t>Prof. Roshan D. Yapa</a:t>
            </a:r>
            <a:r>
              <a:rPr lang="en-US" sz="1600" dirty="0"/>
              <a:t>, my internal supervisor, whose expertise and encouragement were invaluable throughout this project. Special thanks to my external supervisors, </a:t>
            </a:r>
            <a:r>
              <a:rPr lang="en-US" sz="1600" b="1" dirty="0"/>
              <a:t>Mr. Chamara </a:t>
            </a:r>
            <a:r>
              <a:rPr lang="en-US" sz="1600" b="1" dirty="0" err="1"/>
              <a:t>Thewarapperuma</a:t>
            </a:r>
            <a:r>
              <a:rPr lang="en-US" sz="1600" dirty="0"/>
              <a:t> &amp; </a:t>
            </a:r>
            <a:r>
              <a:rPr lang="en-US" sz="1600" b="1" dirty="0"/>
              <a:t>Mr. </a:t>
            </a:r>
            <a:r>
              <a:rPr lang="en-US" sz="1600" b="1" dirty="0" err="1"/>
              <a:t>Tharindu</a:t>
            </a:r>
            <a:r>
              <a:rPr lang="en-US" sz="1600" b="1" dirty="0"/>
              <a:t> </a:t>
            </a:r>
            <a:r>
              <a:rPr lang="en-US" sz="1600" b="1" dirty="0" err="1"/>
              <a:t>Jayarathne</a:t>
            </a:r>
            <a:r>
              <a:rPr lang="en-US" sz="1600" b="1" dirty="0"/>
              <a:t> </a:t>
            </a:r>
            <a:r>
              <a:rPr lang="en-US" sz="1600" dirty="0"/>
              <a:t>at ‘Lanka Property Web’ for their guidance, enriching the project with real-world insights. I would also like to acknowledge the </a:t>
            </a:r>
            <a:r>
              <a:rPr lang="en-US" sz="1600" b="1" dirty="0"/>
              <a:t>all-staff members of the Statistics and Computer Science Department </a:t>
            </a:r>
            <a:r>
              <a:rPr lang="en-US" sz="1600" dirty="0"/>
              <a:t>for any support the given. Additionally, my appreciation goes to the dedicated </a:t>
            </a:r>
            <a:r>
              <a:rPr lang="en-US" sz="1600" b="1" dirty="0"/>
              <a:t>professionals at ‘Lanka Property Web’ </a:t>
            </a:r>
            <a:r>
              <a:rPr lang="en-US" sz="1600" dirty="0"/>
              <a:t>for their cooperation and assistance, with experience over the years contributing significantly to the project's development. This collaborative effort from all parties involved has played a pivotal role in the successful completion of this project.</a:t>
            </a:r>
          </a:p>
        </p:txBody>
      </p:sp>
    </p:spTree>
    <p:extLst>
      <p:ext uri="{BB962C8B-B14F-4D97-AF65-F5344CB8AC3E}">
        <p14:creationId xmlns:p14="http://schemas.microsoft.com/office/powerpoint/2010/main" val="4048195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9"/>
          <p:cNvSpPr txBox="1">
            <a:spLocks noGrp="1"/>
          </p:cNvSpPr>
          <p:nvPr>
            <p:ph type="title"/>
          </p:nvPr>
        </p:nvSpPr>
        <p:spPr>
          <a:xfrm>
            <a:off x="969751" y="2132250"/>
            <a:ext cx="7204500" cy="87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dk2"/>
                </a:solidFill>
              </a:rPr>
              <a:t>You!</a:t>
            </a:r>
            <a:endParaRPr dirty="0">
              <a:solidFill>
                <a:schemeClr val="dk2"/>
              </a:solidFill>
            </a:endParaRPr>
          </a:p>
        </p:txBody>
      </p:sp>
      <p:sp>
        <p:nvSpPr>
          <p:cNvPr id="398" name="Google Shape;398;p39"/>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a:p>
        </p:txBody>
      </p:sp>
      <p:cxnSp>
        <p:nvCxnSpPr>
          <p:cNvPr id="399" name="Google Shape;399;p39"/>
          <p:cNvCxnSpPr/>
          <p:nvPr/>
        </p:nvCxnSpPr>
        <p:spPr>
          <a:xfrm>
            <a:off x="813900" y="1874675"/>
            <a:ext cx="7516200" cy="0"/>
          </a:xfrm>
          <a:prstGeom prst="straightConnector1">
            <a:avLst/>
          </a:prstGeom>
          <a:noFill/>
          <a:ln w="19050" cap="flat" cmpd="sng">
            <a:solidFill>
              <a:schemeClr val="lt1"/>
            </a:solidFill>
            <a:prstDash val="solid"/>
            <a:round/>
            <a:headEnd type="oval" w="med" len="med"/>
            <a:tailEnd type="oval" w="med" len="med"/>
          </a:ln>
        </p:spPr>
      </p:cxnSp>
      <p:cxnSp>
        <p:nvCxnSpPr>
          <p:cNvPr id="400" name="Google Shape;400;p39"/>
          <p:cNvCxnSpPr/>
          <p:nvPr/>
        </p:nvCxnSpPr>
        <p:spPr>
          <a:xfrm>
            <a:off x="813900" y="3240250"/>
            <a:ext cx="7516200" cy="0"/>
          </a:xfrm>
          <a:prstGeom prst="straightConnector1">
            <a:avLst/>
          </a:prstGeom>
          <a:noFill/>
          <a:ln w="19050" cap="flat" cmpd="sng">
            <a:solidFill>
              <a:schemeClr val="lt1"/>
            </a:solidFill>
            <a:prstDash val="solid"/>
            <a:round/>
            <a:headEnd type="oval" w="med" len="med"/>
            <a:tailEnd type="oval" w="med" len="med"/>
          </a:ln>
        </p:spPr>
      </p:cxnSp>
      <p:sp>
        <p:nvSpPr>
          <p:cNvPr id="401" name="Google Shape;401;p39"/>
          <p:cNvSpPr/>
          <p:nvPr/>
        </p:nvSpPr>
        <p:spPr>
          <a:xfrm>
            <a:off x="891838" y="2452050"/>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8012763" y="2452050"/>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01. Introduction to the project</a:t>
            </a:r>
            <a:endParaRPr dirty="0"/>
          </a:p>
        </p:txBody>
      </p:sp>
      <p:sp>
        <p:nvSpPr>
          <p:cNvPr id="342" name="Google Shape;342;p33"/>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dirty="0"/>
              <a:t>Collaboration with "</a:t>
            </a:r>
            <a:r>
              <a:rPr lang="en-US" sz="1200" b="1" dirty="0"/>
              <a:t>Lanka Property Web</a:t>
            </a:r>
            <a:r>
              <a:rPr lang="en-US" sz="1200" dirty="0"/>
              <a:t>" is crucial for effective planning, investment analysis, and policy development.</a:t>
            </a:r>
          </a:p>
          <a:p>
            <a:pPr marL="285750" lvl="0" indent="-285750" algn="l" rtl="0">
              <a:lnSpc>
                <a:spcPct val="150000"/>
              </a:lnSpc>
              <a:spcBef>
                <a:spcPts val="0"/>
              </a:spcBef>
              <a:spcAft>
                <a:spcPts val="0"/>
              </a:spcAft>
              <a:buFont typeface="Arial" panose="020B0604020202020204" pitchFamily="34" charset="0"/>
              <a:buChar char="•"/>
            </a:pPr>
            <a:r>
              <a:rPr lang="en-US" sz="1200" dirty="0"/>
              <a:t>Leveraging data and expertise from Lanka Property Web for real-time insights into market dynamics.</a:t>
            </a:r>
          </a:p>
          <a:p>
            <a:pPr marL="285750" lvl="0" indent="-285750" algn="l" rtl="0">
              <a:lnSpc>
                <a:spcPct val="150000"/>
              </a:lnSpc>
              <a:spcBef>
                <a:spcPts val="0"/>
              </a:spcBef>
              <a:spcAft>
                <a:spcPts val="0"/>
              </a:spcAft>
              <a:buFont typeface="Arial" panose="020B0604020202020204" pitchFamily="34" charset="0"/>
              <a:buChar char="•"/>
            </a:pPr>
            <a:r>
              <a:rPr lang="en-US" sz="1200" dirty="0"/>
              <a:t>Significance extends beyond real estate, impacting economic stability, urban development, investor confidence, socioeconomic equity, and market transparency.</a:t>
            </a:r>
          </a:p>
          <a:p>
            <a:pPr marL="285750" lvl="0" indent="-285750" algn="l" rtl="0">
              <a:lnSpc>
                <a:spcPct val="150000"/>
              </a:lnSpc>
              <a:spcBef>
                <a:spcPts val="0"/>
              </a:spcBef>
              <a:spcAft>
                <a:spcPts val="0"/>
              </a:spcAft>
              <a:buFont typeface="Arial" panose="020B0604020202020204" pitchFamily="34" charset="0"/>
              <a:buChar char="•"/>
            </a:pPr>
            <a:r>
              <a:rPr lang="en-US" sz="1200" dirty="0"/>
              <a:t>Accurate predictions influence investment decisions, revenue projections, and budget planning for sustainable growth in the Colombo District.</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Impact</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439357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01. Introduction to the project</a:t>
            </a:r>
            <a:endParaRPr dirty="0"/>
          </a:p>
        </p:txBody>
      </p:sp>
      <p:sp>
        <p:nvSpPr>
          <p:cNvPr id="342" name="Google Shape;342;p33"/>
          <p:cNvSpPr txBox="1">
            <a:spLocks noGrp="1"/>
          </p:cNvSpPr>
          <p:nvPr>
            <p:ph type="subTitle" idx="1"/>
          </p:nvPr>
        </p:nvSpPr>
        <p:spPr>
          <a:xfrm>
            <a:off x="720025" y="1610941"/>
            <a:ext cx="7704000" cy="279913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dirty="0"/>
              <a:t>Build a Land Value Prediction Model that predicts land prices when customers enter their land details.</a:t>
            </a:r>
          </a:p>
          <a:p>
            <a:pPr marL="0" lvl="0" indent="0" algn="l" rtl="0">
              <a:lnSpc>
                <a:spcPct val="150000"/>
              </a:lnSpc>
              <a:spcBef>
                <a:spcPts val="0"/>
              </a:spcBef>
              <a:spcAft>
                <a:spcPts val="0"/>
              </a:spcAft>
            </a:pPr>
            <a:endParaRPr lang="en-US" sz="1200" dirty="0"/>
          </a:p>
          <a:p>
            <a:pPr marL="285750" lvl="0" indent="-285750" algn="l" rtl="0">
              <a:lnSpc>
                <a:spcPct val="150000"/>
              </a:lnSpc>
              <a:spcBef>
                <a:spcPts val="0"/>
              </a:spcBef>
              <a:spcAft>
                <a:spcPts val="0"/>
              </a:spcAft>
              <a:buFont typeface="Arial" panose="020B0604020202020204" pitchFamily="34" charset="0"/>
              <a:buChar char="•"/>
            </a:pPr>
            <a:r>
              <a:rPr lang="en-US" sz="1200" dirty="0"/>
              <a:t>Develop a time series model to predict the land prices in each city within the Colombo District in next few years.</a:t>
            </a: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effectLst/>
                <a:latin typeface="Quicksand" pitchFamily="2" charset="0"/>
              </a:rPr>
              <a:t>Objectives</a:t>
            </a:r>
            <a:endParaRPr dirty="0">
              <a:latin typeface="Quicksand" pitchFamily="2" charset="0"/>
            </a:endParaRP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899816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599200" y="2150850"/>
            <a:ext cx="4944100" cy="841800"/>
          </a:xfrm>
          <a:prstGeom prst="rect">
            <a:avLst/>
          </a:prstGeom>
        </p:spPr>
        <p:txBody>
          <a:bodyPr spcFirstLastPara="1" wrap="square" lIns="91425" tIns="91425" rIns="91425" bIns="91425" anchor="ctr" anchorCtr="0">
            <a:noAutofit/>
          </a:bodyPr>
          <a:lstStyle/>
          <a:p>
            <a:pPr marL="0" indent="0"/>
            <a:r>
              <a:rPr lang="en-US" sz="4000" dirty="0"/>
              <a:t>Literature Review</a:t>
            </a:r>
          </a:p>
        </p:txBody>
      </p:sp>
      <p:sp>
        <p:nvSpPr>
          <p:cNvPr id="331" name="Google Shape;331;p32"/>
          <p:cNvSpPr txBox="1">
            <a:spLocks noGrp="1"/>
          </p:cNvSpPr>
          <p:nvPr>
            <p:ph type="title" idx="2"/>
          </p:nvPr>
        </p:nvSpPr>
        <p:spPr>
          <a:xfrm>
            <a:off x="872050" y="215085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cxnSp>
        <p:nvCxnSpPr>
          <p:cNvPr id="334" name="Google Shape;334;p32"/>
          <p:cNvCxnSpPr>
            <a:cxnSpLocks/>
          </p:cNvCxnSpPr>
          <p:nvPr/>
        </p:nvCxnSpPr>
        <p:spPr>
          <a:xfrm>
            <a:off x="936000" y="1958924"/>
            <a:ext cx="7149600" cy="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157600" y="251431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718800" y="2518136"/>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334;p32">
            <a:extLst>
              <a:ext uri="{FF2B5EF4-FFF2-40B4-BE49-F238E27FC236}">
                <a16:creationId xmlns:a16="http://schemas.microsoft.com/office/drawing/2014/main" id="{FAEE2EA1-C31F-977B-965B-AF6968A2A615}"/>
              </a:ext>
            </a:extLst>
          </p:cNvPr>
          <p:cNvCxnSpPr>
            <a:cxnSpLocks/>
          </p:cNvCxnSpPr>
          <p:nvPr/>
        </p:nvCxnSpPr>
        <p:spPr>
          <a:xfrm>
            <a:off x="936000" y="3226124"/>
            <a:ext cx="7149600" cy="0"/>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1748814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02. Literature Review</a:t>
            </a:r>
            <a:endParaRPr dirty="0"/>
          </a:p>
        </p:txBody>
      </p:sp>
      <p:sp>
        <p:nvSpPr>
          <p:cNvPr id="342" name="Google Shape;342;p33"/>
          <p:cNvSpPr txBox="1">
            <a:spLocks noGrp="1"/>
          </p:cNvSpPr>
          <p:nvPr>
            <p:ph type="subTitle" idx="1"/>
          </p:nvPr>
        </p:nvSpPr>
        <p:spPr>
          <a:xfrm>
            <a:off x="720025" y="1951200"/>
            <a:ext cx="7704000" cy="277095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b="1" dirty="0"/>
              <a:t>Objective</a:t>
            </a:r>
            <a:r>
              <a:rPr lang="en-US" sz="1200" dirty="0"/>
              <a:t>: Explore diverse methods for constructing a Property Price Index (PPI).</a:t>
            </a:r>
          </a:p>
          <a:p>
            <a:pPr marL="285750" lvl="0" indent="-285750" algn="l" rtl="0">
              <a:lnSpc>
                <a:spcPct val="150000"/>
              </a:lnSpc>
              <a:spcBef>
                <a:spcPts val="0"/>
              </a:spcBef>
              <a:spcAft>
                <a:spcPts val="0"/>
              </a:spcAft>
              <a:buFont typeface="Arial" panose="020B0604020202020204" pitchFamily="34" charset="0"/>
              <a:buChar char="•"/>
            </a:pPr>
            <a:r>
              <a:rPr lang="en-US" sz="1200" b="1" dirty="0"/>
              <a:t>Methods</a:t>
            </a:r>
            <a:r>
              <a:rPr lang="en-US" sz="1200" dirty="0"/>
              <a:t>: Simple Mean/Median, Stratification, Repeat Sales, Appraisal-Based, and Hedonic Regression are examined.</a:t>
            </a:r>
          </a:p>
          <a:p>
            <a:pPr marL="285750" lvl="0" indent="-285750" algn="l" rtl="0">
              <a:lnSpc>
                <a:spcPct val="150000"/>
              </a:lnSpc>
              <a:spcBef>
                <a:spcPts val="0"/>
              </a:spcBef>
              <a:spcAft>
                <a:spcPts val="0"/>
              </a:spcAft>
              <a:buFont typeface="Arial" panose="020B0604020202020204" pitchFamily="34" charset="0"/>
              <a:buChar char="•"/>
            </a:pPr>
            <a:r>
              <a:rPr lang="en-US" sz="1200" b="1" dirty="0"/>
              <a:t>Hedonic Regression</a:t>
            </a:r>
            <a:r>
              <a:rPr lang="en-US" sz="1200" dirty="0"/>
              <a:t>: Widely accepted, this method estimates implicit prices for various housing attributes through regression analysis.</a:t>
            </a:r>
          </a:p>
          <a:p>
            <a:pPr marL="285750" lvl="0" indent="-285750" algn="l" rtl="0">
              <a:lnSpc>
                <a:spcPct val="150000"/>
              </a:lnSpc>
              <a:spcBef>
                <a:spcPts val="0"/>
              </a:spcBef>
              <a:spcAft>
                <a:spcPts val="0"/>
              </a:spcAft>
              <a:buFont typeface="Arial" panose="020B0604020202020204" pitchFamily="34" charset="0"/>
              <a:buChar char="•"/>
            </a:pPr>
            <a:r>
              <a:rPr lang="en-US" sz="1200" b="1" dirty="0"/>
              <a:t>Attributes Considered</a:t>
            </a:r>
            <a:r>
              <a:rPr lang="en-US" sz="1200" dirty="0"/>
              <a:t>: Locational, structural, and neighborhood factors, such as CBD distance, rooms, crime rates, and amenities, impact property values.</a:t>
            </a:r>
          </a:p>
          <a:p>
            <a:pPr marL="285750" lvl="0" indent="-285750" algn="l" rtl="0">
              <a:lnSpc>
                <a:spcPct val="150000"/>
              </a:lnSpc>
              <a:spcBef>
                <a:spcPts val="0"/>
              </a:spcBef>
              <a:spcAft>
                <a:spcPts val="0"/>
              </a:spcAft>
              <a:buFont typeface="Arial" panose="020B0604020202020204" pitchFamily="34" charset="0"/>
              <a:buChar char="•"/>
            </a:pPr>
            <a:r>
              <a:rPr lang="en-US" sz="1200" b="1" dirty="0"/>
              <a:t>Conclusion</a:t>
            </a:r>
            <a:r>
              <a:rPr lang="en-US" sz="1200" dirty="0"/>
              <a:t>: Hedonic Regression stands out as the preferred approach, providing a comprehensive understanding of attribute contributions to property prices.</a:t>
            </a:r>
          </a:p>
        </p:txBody>
      </p:sp>
      <p:sp>
        <p:nvSpPr>
          <p:cNvPr id="345" name="Google Shape;345;p33"/>
          <p:cNvSpPr txBox="1">
            <a:spLocks noGrp="1"/>
          </p:cNvSpPr>
          <p:nvPr>
            <p:ph type="subTitle" idx="4"/>
          </p:nvPr>
        </p:nvSpPr>
        <p:spPr>
          <a:xfrm>
            <a:off x="720025" y="1140048"/>
            <a:ext cx="7704000" cy="8111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Silva, </a:t>
            </a:r>
            <a:r>
              <a:rPr lang="en-US" sz="1400" dirty="0" err="1"/>
              <a:t>Shanaka</a:t>
            </a:r>
            <a:r>
              <a:rPr lang="en-US" sz="1400" dirty="0"/>
              <a:t> &amp; </a:t>
            </a:r>
            <a:r>
              <a:rPr lang="en-US" sz="1400" dirty="0" err="1"/>
              <a:t>Karunarathna</a:t>
            </a:r>
            <a:r>
              <a:rPr lang="en-US" sz="1400" dirty="0"/>
              <a:t>, MPGGL. (2016). Extrapolating a Sri Lankan Real Estate Price Index: Background Analysis.</a:t>
            </a: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33666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02. Literature Review</a:t>
            </a:r>
            <a:endParaRPr dirty="0"/>
          </a:p>
        </p:txBody>
      </p:sp>
      <p:sp>
        <p:nvSpPr>
          <p:cNvPr id="342" name="Google Shape;342;p33"/>
          <p:cNvSpPr txBox="1">
            <a:spLocks noGrp="1"/>
          </p:cNvSpPr>
          <p:nvPr>
            <p:ph type="subTitle" idx="1"/>
          </p:nvPr>
        </p:nvSpPr>
        <p:spPr>
          <a:xfrm>
            <a:off x="720025" y="1951200"/>
            <a:ext cx="7704000" cy="277095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200" b="1" dirty="0"/>
              <a:t>Objective</a:t>
            </a:r>
            <a:r>
              <a:rPr lang="en-US" sz="1200" dirty="0"/>
              <a:t>: Model and forecast land prices using regression and neural networks.</a:t>
            </a:r>
          </a:p>
          <a:p>
            <a:pPr marL="285750" lvl="0" indent="-285750" algn="l" rtl="0">
              <a:lnSpc>
                <a:spcPct val="150000"/>
              </a:lnSpc>
              <a:spcBef>
                <a:spcPts val="0"/>
              </a:spcBef>
              <a:spcAft>
                <a:spcPts val="0"/>
              </a:spcAft>
              <a:buFont typeface="Arial" panose="020B0604020202020204" pitchFamily="34" charset="0"/>
              <a:buChar char="•"/>
            </a:pPr>
            <a:r>
              <a:rPr lang="en-US" sz="1200" b="1" dirty="0"/>
              <a:t>Methods</a:t>
            </a:r>
            <a:r>
              <a:rPr lang="en-US" sz="1200" dirty="0"/>
              <a:t>: Regression analyzes variables; a five-layered neural network forecasts with Levenberg-Marquardt.</a:t>
            </a:r>
          </a:p>
          <a:p>
            <a:pPr marL="285750" lvl="0" indent="-285750" algn="l" rtl="0">
              <a:lnSpc>
                <a:spcPct val="150000"/>
              </a:lnSpc>
              <a:spcBef>
                <a:spcPts val="0"/>
              </a:spcBef>
              <a:spcAft>
                <a:spcPts val="0"/>
              </a:spcAft>
              <a:buFont typeface="Arial" panose="020B0604020202020204" pitchFamily="34" charset="0"/>
              <a:buChar char="•"/>
            </a:pPr>
            <a:r>
              <a:rPr lang="en-US" sz="1200" b="1" dirty="0"/>
              <a:t>Neural Network Superiority</a:t>
            </a:r>
            <a:r>
              <a:rPr lang="en-US" sz="1200" dirty="0"/>
              <a:t>: Neural network is more accurate, proving effectiveness of architecture and algorithm.</a:t>
            </a:r>
          </a:p>
          <a:p>
            <a:pPr marL="285750" lvl="0" indent="-285750" algn="l" rtl="0">
              <a:lnSpc>
                <a:spcPct val="150000"/>
              </a:lnSpc>
              <a:spcBef>
                <a:spcPts val="0"/>
              </a:spcBef>
              <a:spcAft>
                <a:spcPts val="0"/>
              </a:spcAft>
              <a:buFont typeface="Arial" panose="020B0604020202020204" pitchFamily="34" charset="0"/>
              <a:buChar char="•"/>
            </a:pPr>
            <a:r>
              <a:rPr lang="en-US" sz="1200" b="1" dirty="0"/>
              <a:t>Model Evaluation Metrics</a:t>
            </a:r>
            <a:r>
              <a:rPr lang="en-US" sz="1200" dirty="0"/>
              <a:t>: Evaluation with Chi-square, MAPE, and PRMSE favors ANN over regression.</a:t>
            </a:r>
          </a:p>
          <a:p>
            <a:pPr marL="285750" lvl="0" indent="-285750" algn="l" rtl="0">
              <a:lnSpc>
                <a:spcPct val="150000"/>
              </a:lnSpc>
              <a:spcBef>
                <a:spcPts val="0"/>
              </a:spcBef>
              <a:spcAft>
                <a:spcPts val="0"/>
              </a:spcAft>
              <a:buFont typeface="Arial" panose="020B0604020202020204" pitchFamily="34" charset="0"/>
              <a:buChar char="•"/>
            </a:pPr>
            <a:r>
              <a:rPr lang="en-US" sz="1200" b="1" dirty="0"/>
              <a:t>Conclusion</a:t>
            </a:r>
            <a:r>
              <a:rPr lang="en-US" sz="1200" dirty="0"/>
              <a:t>: Factors like silver price, population, and economic indicators influence land prices. Combination of 8% home loan, 6% inflation, and 10% GDP controls prices, reducing up to 4%.</a:t>
            </a:r>
          </a:p>
        </p:txBody>
      </p:sp>
      <p:sp>
        <p:nvSpPr>
          <p:cNvPr id="345" name="Google Shape;345;p33"/>
          <p:cNvSpPr txBox="1">
            <a:spLocks noGrp="1"/>
          </p:cNvSpPr>
          <p:nvPr>
            <p:ph type="subTitle" idx="4"/>
          </p:nvPr>
        </p:nvSpPr>
        <p:spPr>
          <a:xfrm>
            <a:off x="720025" y="1140048"/>
            <a:ext cx="7704000" cy="8111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Sampathkumar, V. &amp; </a:t>
            </a:r>
            <a:r>
              <a:rPr lang="en-US" sz="1400" dirty="0" err="1"/>
              <a:t>Santhi</a:t>
            </a:r>
            <a:r>
              <a:rPr lang="en-US" sz="1400" dirty="0"/>
              <a:t>, M. &amp; </a:t>
            </a:r>
            <a:r>
              <a:rPr lang="en-US" sz="1400" dirty="0" err="1"/>
              <a:t>Vanjinathan</a:t>
            </a:r>
            <a:r>
              <a:rPr lang="en-US" sz="1400" dirty="0"/>
              <a:t>, J.. (2015). Forecasting the Land Price Using Statistical and Neural Network Software. Procedia Computer Science. 57. 112-121. 10.1016/j.procs.2015.07.377.</a:t>
            </a:r>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33230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Elegant Bachelor Thesis by Slidesgo">
  <a:themeElements>
    <a:clrScheme name="Simple Light">
      <a:dk1>
        <a:srgbClr val="5C5C5F"/>
      </a:dk1>
      <a:lt1>
        <a:srgbClr val="C4DDC5"/>
      </a:lt1>
      <a:dk2>
        <a:srgbClr val="6E8F81"/>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1188</TotalTime>
  <Words>2787</Words>
  <Application>Microsoft Office PowerPoint</Application>
  <PresentationFormat>On-screen Show (16:9)</PresentationFormat>
  <Paragraphs>374</Paragraphs>
  <Slides>48</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Bebas Neue</vt:lpstr>
      <vt:lpstr>Quicksand</vt:lpstr>
      <vt:lpstr>Mulish Bold</vt:lpstr>
      <vt:lpstr>Quicksand bold</vt:lpstr>
      <vt:lpstr>Arial</vt:lpstr>
      <vt:lpstr>Mulish</vt:lpstr>
      <vt:lpstr>Elegant Bachelor Thesis by Slidesgo</vt:lpstr>
      <vt:lpstr>Forecasting Land Prices in Colombo District</vt:lpstr>
      <vt:lpstr>Table of contents</vt:lpstr>
      <vt:lpstr>Introduction to the project</vt:lpstr>
      <vt:lpstr>01. Introduction to the project</vt:lpstr>
      <vt:lpstr>01. Introduction to the project</vt:lpstr>
      <vt:lpstr>01. Introduction to the project</vt:lpstr>
      <vt:lpstr>Literature Review</vt:lpstr>
      <vt:lpstr>02. Literature Review</vt:lpstr>
      <vt:lpstr>02. Literature Review</vt:lpstr>
      <vt:lpstr>02. Literature Review</vt:lpstr>
      <vt:lpstr>02. Literature Review</vt:lpstr>
      <vt:lpstr>Methodology</vt:lpstr>
      <vt:lpstr>03. Methodology</vt:lpstr>
      <vt:lpstr>03. Methodology</vt:lpstr>
      <vt:lpstr>03. Methodology</vt:lpstr>
      <vt:lpstr>03. Methodology</vt:lpstr>
      <vt:lpstr>03. Methodology</vt:lpstr>
      <vt:lpstr>03. Methodology</vt:lpstr>
      <vt:lpstr>03. Methodology</vt:lpstr>
      <vt:lpstr>03. Methodology</vt:lpstr>
      <vt:lpstr>03. Methodology</vt:lpstr>
      <vt:lpstr>03. Methodology</vt:lpstr>
      <vt:lpstr>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04. Results &amp; Discussion</vt:lpstr>
      <vt:lpstr>PowerPoint Presentation</vt:lpstr>
      <vt:lpstr>Conclusion &amp; Future Works</vt:lpstr>
      <vt:lpstr>05. Conclusion &amp; Future Works</vt:lpstr>
      <vt:lpstr>05. Conclusion &amp; Future Works</vt:lpstr>
      <vt:lpstr>Acknowledgement</vt:lpstr>
      <vt:lpstr>06. Acknowledgement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Bachelor Thesis</dc:title>
  <dc:creator>Dheelaka</dc:creator>
  <cp:lastModifiedBy>Dheelaka Weerasinghe</cp:lastModifiedBy>
  <cp:revision>57</cp:revision>
  <dcterms:modified xsi:type="dcterms:W3CDTF">2024-02-26T03:20:45Z</dcterms:modified>
</cp:coreProperties>
</file>